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8"/>
    <p:sldId id="257" r:id="rId29"/>
    <p:sldId id="258" r:id="rId30"/>
    <p:sldId id="259" r:id="rId31"/>
    <p:sldId id="260" r:id="rId32"/>
    <p:sldId id="261" r:id="rId33"/>
    <p:sldId id="262" r:id="rId34"/>
    <p:sldId id="263" r:id="rId35"/>
    <p:sldId id="264" r:id="rId36"/>
    <p:sldId id="265" r:id="rId37"/>
    <p:sldId id="266" r:id="rId38"/>
    <p:sldId id="267" r:id="rId39"/>
    <p:sldId id="268" r:id="rId40"/>
    <p:sldId id="269" r:id="rId41"/>
    <p:sldId id="270" r:id="rId42"/>
    <p:sldId id="271" r:id="rId43"/>
    <p:sldId id="272" r:id="rId44"/>
    <p:sldId id="273" r:id="rId45"/>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Fira Sans" charset="1" panose="020B0503050000020004"/>
      <p:regular r:id="rId10"/>
    </p:embeddedFont>
    <p:embeddedFont>
      <p:font typeface="Fira Sans Bold" charset="1" panose="020B0803050000020004"/>
      <p:regular r:id="rId11"/>
    </p:embeddedFont>
    <p:embeddedFont>
      <p:font typeface="Fira Sans Italics" charset="1" panose="020B0503050000020004"/>
      <p:regular r:id="rId12"/>
    </p:embeddedFont>
    <p:embeddedFont>
      <p:font typeface="Fira Sans Bold Italics" charset="1" panose="020B0803050000020004"/>
      <p:regular r:id="rId13"/>
    </p:embeddedFont>
    <p:embeddedFont>
      <p:font typeface="Fira Sans Thin" charset="1" panose="020B0303050000020004"/>
      <p:regular r:id="rId14"/>
    </p:embeddedFont>
    <p:embeddedFont>
      <p:font typeface="Fira Sans Thin Italics" charset="1" panose="020B0303050000020004"/>
      <p:regular r:id="rId15"/>
    </p:embeddedFont>
    <p:embeddedFont>
      <p:font typeface="Fira Sans Extra-Light" charset="1" panose="020B0403050000020004"/>
      <p:regular r:id="rId16"/>
    </p:embeddedFont>
    <p:embeddedFont>
      <p:font typeface="Fira Sans Extra-Light Italics" charset="1" panose="020B0403050000020004"/>
      <p:regular r:id="rId17"/>
    </p:embeddedFont>
    <p:embeddedFont>
      <p:font typeface="Fira Sans Light" charset="1" panose="020B0403050000020004"/>
      <p:regular r:id="rId18"/>
    </p:embeddedFont>
    <p:embeddedFont>
      <p:font typeface="Fira Sans Light Italics" charset="1" panose="020B0403050000020004"/>
      <p:regular r:id="rId19"/>
    </p:embeddedFont>
    <p:embeddedFont>
      <p:font typeface="Fira Sans Medium" charset="1" panose="020B0603050000020004"/>
      <p:regular r:id="rId20"/>
    </p:embeddedFont>
    <p:embeddedFont>
      <p:font typeface="Fira Sans Medium Italics" charset="1" panose="020B0603050000020004"/>
      <p:regular r:id="rId21"/>
    </p:embeddedFont>
    <p:embeddedFont>
      <p:font typeface="Fira Sans Semi-Bold" charset="1" panose="020B0603050000020004"/>
      <p:regular r:id="rId22"/>
    </p:embeddedFont>
    <p:embeddedFont>
      <p:font typeface="Fira Sans Semi-Bold Italics" charset="1" panose="020B0703050000020004"/>
      <p:regular r:id="rId23"/>
    </p:embeddedFont>
    <p:embeddedFont>
      <p:font typeface="Fira Sans Ultra-Bold" charset="1" panose="020B0903050000020004"/>
      <p:regular r:id="rId24"/>
    </p:embeddedFont>
    <p:embeddedFont>
      <p:font typeface="Fira Sans Ultra-Bold Italics" charset="1" panose="020B0903050000020004"/>
      <p:regular r:id="rId25"/>
    </p:embeddedFont>
    <p:embeddedFont>
      <p:font typeface="Fira Sans Heavy" charset="1" panose="020B0A03050000020004"/>
      <p:regular r:id="rId26"/>
    </p:embeddedFont>
    <p:embeddedFont>
      <p:font typeface="Fira Sans Heavy Italics" charset="1" panose="020B0A03050000020004"/>
      <p:regular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slides/slide1.xml" Type="http://schemas.openxmlformats.org/officeDocument/2006/relationships/slide"/><Relationship Id="rId29" Target="slides/slide2.xml" Type="http://schemas.openxmlformats.org/officeDocument/2006/relationships/slide"/><Relationship Id="rId3" Target="viewProps.xml" Type="http://schemas.openxmlformats.org/officeDocument/2006/relationships/viewProps"/><Relationship Id="rId30" Target="slides/slide3.xml" Type="http://schemas.openxmlformats.org/officeDocument/2006/relationships/slide"/><Relationship Id="rId31" Target="slides/slide4.xml" Type="http://schemas.openxmlformats.org/officeDocument/2006/relationships/slide"/><Relationship Id="rId32" Target="slides/slide5.xml" Type="http://schemas.openxmlformats.org/officeDocument/2006/relationships/slide"/><Relationship Id="rId33" Target="slides/slide6.xml" Type="http://schemas.openxmlformats.org/officeDocument/2006/relationships/slide"/><Relationship Id="rId34" Target="slides/slide7.xml" Type="http://schemas.openxmlformats.org/officeDocument/2006/relationships/slide"/><Relationship Id="rId35" Target="slides/slide8.xml" Type="http://schemas.openxmlformats.org/officeDocument/2006/relationships/slide"/><Relationship Id="rId36" Target="slides/slide9.xml" Type="http://schemas.openxmlformats.org/officeDocument/2006/relationships/slide"/><Relationship Id="rId37" Target="slides/slide10.xml" Type="http://schemas.openxmlformats.org/officeDocument/2006/relationships/slide"/><Relationship Id="rId38" Target="slides/slide11.xml" Type="http://schemas.openxmlformats.org/officeDocument/2006/relationships/slide"/><Relationship Id="rId39" Target="slides/slide12.xml" Type="http://schemas.openxmlformats.org/officeDocument/2006/relationships/slide"/><Relationship Id="rId4" Target="theme/theme1.xml" Type="http://schemas.openxmlformats.org/officeDocument/2006/relationships/theme"/><Relationship Id="rId40" Target="slides/slide13.xml" Type="http://schemas.openxmlformats.org/officeDocument/2006/relationships/slide"/><Relationship Id="rId41" Target="slides/slide14.xml" Type="http://schemas.openxmlformats.org/officeDocument/2006/relationships/slide"/><Relationship Id="rId42" Target="slides/slide15.xml" Type="http://schemas.openxmlformats.org/officeDocument/2006/relationships/slide"/><Relationship Id="rId43" Target="slides/slide16.xml" Type="http://schemas.openxmlformats.org/officeDocument/2006/relationships/slide"/><Relationship Id="rId44" Target="slides/slide17.xml" Type="http://schemas.openxmlformats.org/officeDocument/2006/relationships/slide"/><Relationship Id="rId45" Target="slides/slide18.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png>
</file>

<file path=ppt/media/image11.png>
</file>

<file path=ppt/media/image12.jpeg>
</file>

<file path=ppt/media/image13.jpeg>
</file>

<file path=ppt/media/image14.png>
</file>

<file path=ppt/media/image15.svg>
</file>

<file path=ppt/media/image16.png>
</file>

<file path=ppt/media/image17.svg>
</file>

<file path=ppt/media/image2.png>
</file>

<file path=ppt/media/image3.jpeg>
</file>

<file path=ppt/media/image4.jpeg>
</file>

<file path=ppt/media/image5.jpeg>
</file>

<file path=ppt/media/image6.jpeg>
</file>

<file path=ppt/media/image7.jpeg>
</file>

<file path=ppt/media/image8.png>
</file>

<file path=ppt/media/image9.sv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3.jpe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 Id="rId3" Target="../media/image15.sv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s>
</file>

<file path=ppt/slides/_rels/slide1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 Id="rId3" Target="../media/image17.svg" Type="http://schemas.openxmlformats.org/officeDocument/2006/relationships/image"/></Relationships>
</file>

<file path=ppt/slides/_rels/slide1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 Id="rId3" Target="../media/image15.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4.jpeg" Type="http://schemas.openxmlformats.org/officeDocument/2006/relationships/image"/><Relationship Id="rId4" Target="../media/image5.jpeg" Type="http://schemas.openxmlformats.org/officeDocument/2006/relationships/image"/><Relationship Id="rId5" Target="../media/image6.jpe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jpe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3.jpe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3.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D6029B"/>
        </a:solidFill>
      </p:bgPr>
    </p:bg>
    <p:spTree>
      <p:nvGrpSpPr>
        <p:cNvPr id="1" name=""/>
        <p:cNvGrpSpPr/>
        <p:nvPr/>
      </p:nvGrpSpPr>
      <p:grpSpPr>
        <a:xfrm>
          <a:off x="0" y="0"/>
          <a:ext cx="0" cy="0"/>
          <a:chOff x="0" y="0"/>
          <a:chExt cx="0" cy="0"/>
        </a:xfrm>
      </p:grpSpPr>
      <p:grpSp>
        <p:nvGrpSpPr>
          <p:cNvPr name="Group 2" id="2"/>
          <p:cNvGrpSpPr/>
          <p:nvPr/>
        </p:nvGrpSpPr>
        <p:grpSpPr>
          <a:xfrm rot="-10800000">
            <a:off x="8208131" y="-9629493"/>
            <a:ext cx="13539959" cy="11726869"/>
            <a:chOff x="0" y="0"/>
            <a:chExt cx="6202680" cy="5372100"/>
          </a:xfrm>
        </p:grpSpPr>
        <p:sp>
          <p:nvSpPr>
            <p:cNvPr name="Freeform 3" id="3"/>
            <p:cNvSpPr/>
            <p:nvPr/>
          </p:nvSpPr>
          <p:spPr>
            <a:xfrm flipH="false" flipV="false" rot="0">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4E2C69"/>
            </a:solidFill>
          </p:spPr>
        </p:sp>
      </p:grpSp>
      <p:grpSp>
        <p:nvGrpSpPr>
          <p:cNvPr name="Group 4" id="4"/>
          <p:cNvGrpSpPr>
            <a:grpSpLocks noChangeAspect="true"/>
          </p:cNvGrpSpPr>
          <p:nvPr/>
        </p:nvGrpSpPr>
        <p:grpSpPr>
          <a:xfrm rot="0">
            <a:off x="7881841" y="1930380"/>
            <a:ext cx="15347817" cy="13290518"/>
            <a:chOff x="0" y="0"/>
            <a:chExt cx="4282440" cy="3708400"/>
          </a:xfrm>
        </p:grpSpPr>
        <p:sp>
          <p:nvSpPr>
            <p:cNvPr name="Freeform 5" id="5"/>
            <p:cNvSpPr/>
            <p:nvPr/>
          </p:nvSpPr>
          <p:spPr>
            <a:xfrm flipH="false" flipV="false" rot="0">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2"/>
              <a:stretch>
                <a:fillRect l="-36595" t="0" r="-36595" b="0"/>
              </a:stretch>
            </a:blipFill>
          </p:spPr>
        </p:sp>
      </p:grpSp>
      <p:grpSp>
        <p:nvGrpSpPr>
          <p:cNvPr name="Group 6" id="6"/>
          <p:cNvGrpSpPr/>
          <p:nvPr/>
        </p:nvGrpSpPr>
        <p:grpSpPr>
          <a:xfrm rot="-10800000">
            <a:off x="-3860609" y="-4590474"/>
            <a:ext cx="15443715" cy="13375700"/>
            <a:chOff x="0" y="0"/>
            <a:chExt cx="6202680" cy="5372100"/>
          </a:xfrm>
        </p:grpSpPr>
        <p:sp>
          <p:nvSpPr>
            <p:cNvPr name="Freeform 7" id="7"/>
            <p:cNvSpPr/>
            <p:nvPr/>
          </p:nvSpPr>
          <p:spPr>
            <a:xfrm flipH="false" flipV="false" rot="0">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FFFFFF"/>
            </a:solidFill>
          </p:spPr>
        </p:sp>
      </p:grpSp>
      <p:sp>
        <p:nvSpPr>
          <p:cNvPr name="Freeform 8" id="8"/>
          <p:cNvSpPr/>
          <p:nvPr/>
        </p:nvSpPr>
        <p:spPr>
          <a:xfrm flipH="false" flipV="false" rot="0">
            <a:off x="574533" y="533932"/>
            <a:ext cx="1396448" cy="1396448"/>
          </a:xfrm>
          <a:custGeom>
            <a:avLst/>
            <a:gdLst/>
            <a:ahLst/>
            <a:cxnLst/>
            <a:rect r="r" b="b" t="t" l="l"/>
            <a:pathLst>
              <a:path h="1396448" w="1396448">
                <a:moveTo>
                  <a:pt x="0" y="0"/>
                </a:moveTo>
                <a:lnTo>
                  <a:pt x="1396448" y="0"/>
                </a:lnTo>
                <a:lnTo>
                  <a:pt x="1396448" y="1396448"/>
                </a:lnTo>
                <a:lnTo>
                  <a:pt x="0" y="1396448"/>
                </a:lnTo>
                <a:lnTo>
                  <a:pt x="0" y="0"/>
                </a:lnTo>
                <a:close/>
              </a:path>
            </a:pathLst>
          </a:custGeom>
          <a:blipFill>
            <a:blip r:embed="rId3"/>
            <a:stretch>
              <a:fillRect l="0" t="0" r="0" b="0"/>
            </a:stretch>
          </a:blipFill>
        </p:spPr>
      </p:sp>
      <p:sp>
        <p:nvSpPr>
          <p:cNvPr name="TextBox 9" id="9"/>
          <p:cNvSpPr txBox="true"/>
          <p:nvPr/>
        </p:nvSpPr>
        <p:spPr>
          <a:xfrm rot="0">
            <a:off x="1291807" y="2553962"/>
            <a:ext cx="8658628" cy="1381125"/>
          </a:xfrm>
          <a:prstGeom prst="rect">
            <a:avLst/>
          </a:prstGeom>
        </p:spPr>
        <p:txBody>
          <a:bodyPr anchor="t" rtlCol="false" tIns="0" lIns="0" bIns="0" rIns="0">
            <a:spAutoFit/>
          </a:bodyPr>
          <a:lstStyle/>
          <a:p>
            <a:pPr algn="ctr">
              <a:lnSpc>
                <a:spcPts val="10800"/>
              </a:lnSpc>
            </a:pPr>
            <a:r>
              <a:rPr lang="en-US" sz="9000" spc="270">
                <a:solidFill>
                  <a:srgbClr val="4E2C69"/>
                </a:solidFill>
                <a:latin typeface="Fira Sans Ultra-Bold"/>
              </a:rPr>
              <a:t>BID N EVENT</a:t>
            </a:r>
          </a:p>
        </p:txBody>
      </p:sp>
      <p:sp>
        <p:nvSpPr>
          <p:cNvPr name="TextBox 10" id="10"/>
          <p:cNvSpPr txBox="true"/>
          <p:nvPr/>
        </p:nvSpPr>
        <p:spPr>
          <a:xfrm rot="0">
            <a:off x="1028700" y="6049860"/>
            <a:ext cx="5616293" cy="2124075"/>
          </a:xfrm>
          <a:prstGeom prst="rect">
            <a:avLst/>
          </a:prstGeom>
        </p:spPr>
        <p:txBody>
          <a:bodyPr anchor="t" rtlCol="false" tIns="0" lIns="0" bIns="0" rIns="0">
            <a:spAutoFit/>
          </a:bodyPr>
          <a:lstStyle/>
          <a:p>
            <a:pPr>
              <a:lnSpc>
                <a:spcPts val="4200"/>
              </a:lnSpc>
            </a:pPr>
            <a:r>
              <a:rPr lang="en-US" sz="3000" spc="89">
                <a:solidFill>
                  <a:srgbClr val="000000"/>
                </a:solidFill>
                <a:latin typeface="Fira Sans"/>
              </a:rPr>
              <a:t>An E-Commerce platform for bidding and planning events according to customers choice</a:t>
            </a:r>
          </a:p>
        </p:txBody>
      </p:sp>
      <p:sp>
        <p:nvSpPr>
          <p:cNvPr name="TextBox 11" id="11"/>
          <p:cNvSpPr txBox="true"/>
          <p:nvPr/>
        </p:nvSpPr>
        <p:spPr>
          <a:xfrm rot="0">
            <a:off x="-573277" y="4401812"/>
            <a:ext cx="12350695" cy="647700"/>
          </a:xfrm>
          <a:prstGeom prst="rect">
            <a:avLst/>
          </a:prstGeom>
        </p:spPr>
        <p:txBody>
          <a:bodyPr anchor="t" rtlCol="false" tIns="0" lIns="0" bIns="0" rIns="0">
            <a:spAutoFit/>
          </a:bodyPr>
          <a:lstStyle/>
          <a:p>
            <a:pPr algn="ctr">
              <a:lnSpc>
                <a:spcPts val="5160"/>
              </a:lnSpc>
            </a:pPr>
            <a:r>
              <a:rPr lang="en-US" sz="4300" spc="129">
                <a:solidFill>
                  <a:srgbClr val="4E2C69"/>
                </a:solidFill>
                <a:latin typeface="Fira Sans Ultra-Bold"/>
              </a:rPr>
              <a:t>EVENT MANAGEMENT WEBSITE</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18666"/>
            </a:stretch>
          </a:blipFill>
        </p:spPr>
      </p:sp>
      <p:grpSp>
        <p:nvGrpSpPr>
          <p:cNvPr name="Group 3" id="3"/>
          <p:cNvGrpSpPr/>
          <p:nvPr/>
        </p:nvGrpSpPr>
        <p:grpSpPr>
          <a:xfrm rot="-10800000">
            <a:off x="1814333" y="-307377"/>
            <a:ext cx="8391516" cy="7267836"/>
            <a:chOff x="0" y="0"/>
            <a:chExt cx="6202680" cy="5372100"/>
          </a:xfrm>
        </p:grpSpPr>
        <p:sp>
          <p:nvSpPr>
            <p:cNvPr name="Freeform 4" id="4"/>
            <p:cNvSpPr/>
            <p:nvPr/>
          </p:nvSpPr>
          <p:spPr>
            <a:xfrm flipH="false" flipV="false" rot="0">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D6029B"/>
            </a:solidFill>
          </p:spPr>
        </p:sp>
      </p:grpSp>
      <p:grpSp>
        <p:nvGrpSpPr>
          <p:cNvPr name="Group 5" id="5"/>
          <p:cNvGrpSpPr/>
          <p:nvPr/>
        </p:nvGrpSpPr>
        <p:grpSpPr>
          <a:xfrm rot="-10800000">
            <a:off x="8082151" y="3326541"/>
            <a:ext cx="8391516" cy="7267836"/>
            <a:chOff x="0" y="0"/>
            <a:chExt cx="6202680" cy="5372100"/>
          </a:xfrm>
        </p:grpSpPr>
        <p:sp>
          <p:nvSpPr>
            <p:cNvPr name="Freeform 6" id="6"/>
            <p:cNvSpPr/>
            <p:nvPr/>
          </p:nvSpPr>
          <p:spPr>
            <a:xfrm flipH="false" flipV="false" rot="0">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4E2C69"/>
            </a:solidFill>
          </p:spPr>
        </p:sp>
      </p:grpSp>
      <p:grpSp>
        <p:nvGrpSpPr>
          <p:cNvPr name="Group 7" id="7"/>
          <p:cNvGrpSpPr/>
          <p:nvPr/>
        </p:nvGrpSpPr>
        <p:grpSpPr>
          <a:xfrm rot="0">
            <a:off x="3109247" y="2135072"/>
            <a:ext cx="5801689" cy="2382937"/>
            <a:chOff x="0" y="0"/>
            <a:chExt cx="7735585" cy="3177249"/>
          </a:xfrm>
        </p:grpSpPr>
        <p:sp>
          <p:nvSpPr>
            <p:cNvPr name="TextBox 8" id="8"/>
            <p:cNvSpPr txBox="true"/>
            <p:nvPr/>
          </p:nvSpPr>
          <p:spPr>
            <a:xfrm rot="0">
              <a:off x="0" y="-9525"/>
              <a:ext cx="7735585" cy="720725"/>
            </a:xfrm>
            <a:prstGeom prst="rect">
              <a:avLst/>
            </a:prstGeom>
          </p:spPr>
          <p:txBody>
            <a:bodyPr anchor="t" rtlCol="false" tIns="0" lIns="0" bIns="0" rIns="0">
              <a:spAutoFit/>
            </a:bodyPr>
            <a:lstStyle/>
            <a:p>
              <a:pPr algn="ctr">
                <a:lnSpc>
                  <a:spcPts val="4200"/>
                </a:lnSpc>
              </a:pPr>
              <a:r>
                <a:rPr lang="en-US" sz="3500" spc="105">
                  <a:solidFill>
                    <a:srgbClr val="FFFFFF"/>
                  </a:solidFill>
                  <a:latin typeface="Fira Sans Semi-Bold"/>
                </a:rPr>
                <a:t>Data Management</a:t>
              </a:r>
            </a:p>
          </p:txBody>
        </p:sp>
        <p:sp>
          <p:nvSpPr>
            <p:cNvPr name="TextBox 9" id="9"/>
            <p:cNvSpPr txBox="true"/>
            <p:nvPr/>
          </p:nvSpPr>
          <p:spPr>
            <a:xfrm rot="0">
              <a:off x="0" y="1121331"/>
              <a:ext cx="7735585" cy="2055918"/>
            </a:xfrm>
            <a:prstGeom prst="rect">
              <a:avLst/>
            </a:prstGeom>
          </p:spPr>
          <p:txBody>
            <a:bodyPr anchor="t" rtlCol="false" tIns="0" lIns="0" bIns="0" rIns="0">
              <a:spAutoFit/>
            </a:bodyPr>
            <a:lstStyle/>
            <a:p>
              <a:pPr algn="ctr">
                <a:lnSpc>
                  <a:spcPts val="3079"/>
                </a:lnSpc>
              </a:pPr>
              <a:r>
                <a:rPr lang="en-US" sz="2199" spc="10">
                  <a:solidFill>
                    <a:srgbClr val="FFFFFF"/>
                  </a:solidFill>
                  <a:latin typeface="Fira Sans Light"/>
                </a:rPr>
                <a:t>MongoDB serves as the robust backend database, ensuring efficient storage and retrieval of event-related information.</a:t>
              </a:r>
            </a:p>
            <a:p>
              <a:pPr algn="ctr">
                <a:lnSpc>
                  <a:spcPts val="3079"/>
                </a:lnSpc>
              </a:pPr>
            </a:p>
          </p:txBody>
        </p:sp>
      </p:grpSp>
      <p:grpSp>
        <p:nvGrpSpPr>
          <p:cNvPr name="Group 10" id="10"/>
          <p:cNvGrpSpPr/>
          <p:nvPr/>
        </p:nvGrpSpPr>
        <p:grpSpPr>
          <a:xfrm rot="0">
            <a:off x="10051622" y="5111766"/>
            <a:ext cx="4452574" cy="3697387"/>
            <a:chOff x="0" y="0"/>
            <a:chExt cx="5936765" cy="4929849"/>
          </a:xfrm>
        </p:grpSpPr>
        <p:sp>
          <p:nvSpPr>
            <p:cNvPr name="TextBox 11" id="11"/>
            <p:cNvSpPr txBox="true"/>
            <p:nvPr/>
          </p:nvSpPr>
          <p:spPr>
            <a:xfrm rot="0">
              <a:off x="0" y="-9525"/>
              <a:ext cx="5936765" cy="1431925"/>
            </a:xfrm>
            <a:prstGeom prst="rect">
              <a:avLst/>
            </a:prstGeom>
          </p:spPr>
          <p:txBody>
            <a:bodyPr anchor="t" rtlCol="false" tIns="0" lIns="0" bIns="0" rIns="0">
              <a:spAutoFit/>
            </a:bodyPr>
            <a:lstStyle/>
            <a:p>
              <a:pPr algn="ctr">
                <a:lnSpc>
                  <a:spcPts val="4200"/>
                </a:lnSpc>
              </a:pPr>
              <a:r>
                <a:rPr lang="en-US" sz="3500" spc="105">
                  <a:solidFill>
                    <a:srgbClr val="FFFFFF"/>
                  </a:solidFill>
                  <a:latin typeface="Fira Sans Semi-Bold"/>
                </a:rPr>
                <a:t>Real-Time Interactions</a:t>
              </a:r>
            </a:p>
          </p:txBody>
        </p:sp>
        <p:sp>
          <p:nvSpPr>
            <p:cNvPr name="TextBox 12" id="12"/>
            <p:cNvSpPr txBox="true"/>
            <p:nvPr/>
          </p:nvSpPr>
          <p:spPr>
            <a:xfrm rot="0">
              <a:off x="0" y="1832531"/>
              <a:ext cx="5936765" cy="3097318"/>
            </a:xfrm>
            <a:prstGeom prst="rect">
              <a:avLst/>
            </a:prstGeom>
          </p:spPr>
          <p:txBody>
            <a:bodyPr anchor="t" rtlCol="false" tIns="0" lIns="0" bIns="0" rIns="0">
              <a:spAutoFit/>
            </a:bodyPr>
            <a:lstStyle/>
            <a:p>
              <a:pPr algn="ctr">
                <a:lnSpc>
                  <a:spcPts val="3079"/>
                </a:lnSpc>
              </a:pPr>
              <a:r>
                <a:rPr lang="en-US" sz="2199" spc="10">
                  <a:solidFill>
                    <a:srgbClr val="FFFFFF"/>
                  </a:solidFill>
                  <a:latin typeface="Fira Sans"/>
                </a:rPr>
                <a:t>Node.js powers the server-side development, enabling real-time updates and interactions between users and the platform.</a:t>
              </a:r>
            </a:p>
            <a:p>
              <a:pPr algn="ctr">
                <a:lnSpc>
                  <a:spcPts val="3079"/>
                </a:lnSpc>
              </a:pPr>
            </a:p>
            <a:p>
              <a:pPr algn="ctr">
                <a:lnSpc>
                  <a:spcPts val="3079"/>
                </a:lnSpc>
              </a:pPr>
            </a:p>
          </p:txBody>
        </p:sp>
      </p:gr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D6029B"/>
        </a:solidFill>
      </p:bgPr>
    </p:bg>
    <p:spTree>
      <p:nvGrpSpPr>
        <p:cNvPr id="1" name=""/>
        <p:cNvGrpSpPr/>
        <p:nvPr/>
      </p:nvGrpSpPr>
      <p:grpSpPr>
        <a:xfrm>
          <a:off x="0" y="0"/>
          <a:ext cx="0" cy="0"/>
          <a:chOff x="0" y="0"/>
          <a:chExt cx="0" cy="0"/>
        </a:xfrm>
      </p:grpSpPr>
      <p:grpSp>
        <p:nvGrpSpPr>
          <p:cNvPr name="Group 2" id="2"/>
          <p:cNvGrpSpPr/>
          <p:nvPr/>
        </p:nvGrpSpPr>
        <p:grpSpPr>
          <a:xfrm rot="0">
            <a:off x="11511421" y="1028700"/>
            <a:ext cx="9737102" cy="9547574"/>
            <a:chOff x="0" y="0"/>
            <a:chExt cx="12982803" cy="12730098"/>
          </a:xfrm>
        </p:grpSpPr>
        <p:sp>
          <p:nvSpPr>
            <p:cNvPr name="Freeform 3" id="3"/>
            <p:cNvSpPr/>
            <p:nvPr/>
          </p:nvSpPr>
          <p:spPr>
            <a:xfrm flipH="false" flipV="false" rot="0">
              <a:off x="0" y="6357796"/>
              <a:ext cx="11160540" cy="6372302"/>
            </a:xfrm>
            <a:custGeom>
              <a:avLst/>
              <a:gdLst/>
              <a:ahLst/>
              <a:cxnLst/>
              <a:rect r="r" b="b" t="t" l="l"/>
              <a:pathLst>
                <a:path h="6372302" w="11160540">
                  <a:moveTo>
                    <a:pt x="0" y="0"/>
                  </a:moveTo>
                  <a:lnTo>
                    <a:pt x="11160540" y="0"/>
                  </a:lnTo>
                  <a:lnTo>
                    <a:pt x="11160540" y="6372302"/>
                  </a:lnTo>
                  <a:lnTo>
                    <a:pt x="0" y="6372302"/>
                  </a:lnTo>
                  <a:lnTo>
                    <a:pt x="0" y="0"/>
                  </a:lnTo>
                  <a:close/>
                </a:path>
              </a:pathLst>
            </a:custGeom>
            <a:blipFill>
              <a:blip r:embed="rId2">
                <a:extLst>
                  <a:ext uri="{96DAC541-7B7A-43D3-8B79-37D633B846F1}">
                    <asvg:svgBlip xmlns:asvg="http://schemas.microsoft.com/office/drawing/2016/SVG/main" r:embed="rId3"/>
                  </a:ext>
                </a:extLst>
              </a:blip>
              <a:stretch>
                <a:fillRect l="0" t="-51576" r="0" b="0"/>
              </a:stretch>
            </a:blipFill>
          </p:spPr>
        </p:sp>
        <p:sp>
          <p:nvSpPr>
            <p:cNvPr name="Freeform 4" id="4"/>
            <p:cNvSpPr/>
            <p:nvPr/>
          </p:nvSpPr>
          <p:spPr>
            <a:xfrm flipH="false" flipV="false" rot="0">
              <a:off x="1822263" y="0"/>
              <a:ext cx="11160540" cy="6372302"/>
            </a:xfrm>
            <a:custGeom>
              <a:avLst/>
              <a:gdLst/>
              <a:ahLst/>
              <a:cxnLst/>
              <a:rect r="r" b="b" t="t" l="l"/>
              <a:pathLst>
                <a:path h="6372302" w="11160540">
                  <a:moveTo>
                    <a:pt x="0" y="0"/>
                  </a:moveTo>
                  <a:lnTo>
                    <a:pt x="11160540" y="0"/>
                  </a:lnTo>
                  <a:lnTo>
                    <a:pt x="11160540" y="6372302"/>
                  </a:lnTo>
                  <a:lnTo>
                    <a:pt x="0" y="6372302"/>
                  </a:lnTo>
                  <a:lnTo>
                    <a:pt x="0" y="0"/>
                  </a:lnTo>
                  <a:close/>
                </a:path>
              </a:pathLst>
            </a:custGeom>
            <a:blipFill>
              <a:blip r:embed="rId2">
                <a:extLst>
                  <a:ext uri="{96DAC541-7B7A-43D3-8B79-37D633B846F1}">
                    <asvg:svgBlip xmlns:asvg="http://schemas.microsoft.com/office/drawing/2016/SVG/main" r:embed="rId3"/>
                  </a:ext>
                </a:extLst>
              </a:blip>
              <a:stretch>
                <a:fillRect l="0" t="-51576" r="0" b="0"/>
              </a:stretch>
            </a:blipFill>
          </p:spPr>
        </p:sp>
      </p:grpSp>
      <p:sp>
        <p:nvSpPr>
          <p:cNvPr name="TextBox 5" id="5"/>
          <p:cNvSpPr txBox="true"/>
          <p:nvPr/>
        </p:nvSpPr>
        <p:spPr>
          <a:xfrm rot="0">
            <a:off x="1338586" y="4213430"/>
            <a:ext cx="9391050" cy="1193800"/>
          </a:xfrm>
          <a:prstGeom prst="rect">
            <a:avLst/>
          </a:prstGeom>
        </p:spPr>
        <p:txBody>
          <a:bodyPr anchor="t" rtlCol="false" tIns="0" lIns="0" bIns="0" rIns="0">
            <a:spAutoFit/>
          </a:bodyPr>
          <a:lstStyle/>
          <a:p>
            <a:pPr algn="ctr">
              <a:lnSpc>
                <a:spcPts val="9799"/>
              </a:lnSpc>
              <a:spcBef>
                <a:spcPct val="0"/>
              </a:spcBef>
            </a:pPr>
            <a:r>
              <a:rPr lang="en-US" sz="6999" spc="-139">
                <a:solidFill>
                  <a:srgbClr val="FFFFFF"/>
                </a:solidFill>
                <a:latin typeface="Fira Sans Medium"/>
              </a:rPr>
              <a:t>LET’S BEGIN!</a:t>
            </a:r>
          </a:p>
        </p:txBody>
      </p:sp>
    </p:spTree>
  </p:cSld>
  <p:clrMapOvr>
    <a:masterClrMapping/>
  </p:clrMapOvr>
</p:sld>
</file>

<file path=ppt/slides/slide1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303325" y="3378633"/>
            <a:ext cx="6145304" cy="1383634"/>
            <a:chOff x="0" y="0"/>
            <a:chExt cx="8193739" cy="1844845"/>
          </a:xfrm>
        </p:grpSpPr>
        <p:sp>
          <p:nvSpPr>
            <p:cNvPr name="TextBox 3" id="3"/>
            <p:cNvSpPr txBox="true"/>
            <p:nvPr/>
          </p:nvSpPr>
          <p:spPr>
            <a:xfrm rot="0">
              <a:off x="0" y="-66675"/>
              <a:ext cx="8193739" cy="676275"/>
            </a:xfrm>
            <a:prstGeom prst="rect">
              <a:avLst/>
            </a:prstGeom>
          </p:spPr>
          <p:txBody>
            <a:bodyPr anchor="t" rtlCol="false" tIns="0" lIns="0" bIns="0" rIns="0">
              <a:spAutoFit/>
            </a:bodyPr>
            <a:lstStyle/>
            <a:p>
              <a:pPr algn="just">
                <a:lnSpc>
                  <a:spcPts val="4200"/>
                </a:lnSpc>
              </a:pPr>
              <a:r>
                <a:rPr lang="en-US" sz="3000" spc="15">
                  <a:solidFill>
                    <a:srgbClr val="4E2C69"/>
                  </a:solidFill>
                  <a:latin typeface="Fira Sans Medium"/>
                </a:rPr>
                <a:t>Simplify Event Planning: </a:t>
              </a:r>
            </a:p>
          </p:txBody>
        </p:sp>
        <p:sp>
          <p:nvSpPr>
            <p:cNvPr name="TextBox 4" id="4"/>
            <p:cNvSpPr txBox="true"/>
            <p:nvPr/>
          </p:nvSpPr>
          <p:spPr>
            <a:xfrm rot="0">
              <a:off x="0" y="830326"/>
              <a:ext cx="8193739" cy="1014518"/>
            </a:xfrm>
            <a:prstGeom prst="rect">
              <a:avLst/>
            </a:prstGeom>
          </p:spPr>
          <p:txBody>
            <a:bodyPr anchor="t" rtlCol="false" tIns="0" lIns="0" bIns="0" rIns="0">
              <a:spAutoFit/>
            </a:bodyPr>
            <a:lstStyle/>
            <a:p>
              <a:pPr marL="0" indent="0" lvl="0">
                <a:lnSpc>
                  <a:spcPts val="3079"/>
                </a:lnSpc>
                <a:spcBef>
                  <a:spcPct val="0"/>
                </a:spcBef>
              </a:pPr>
              <a:r>
                <a:rPr lang="en-US" sz="2199" spc="10">
                  <a:solidFill>
                    <a:srgbClr val="000000"/>
                  </a:solidFill>
                  <a:latin typeface="Fira Sans Light"/>
                </a:rPr>
                <a:t>Streamline event planning processes, making it more accessible and efficient for users.</a:t>
              </a:r>
            </a:p>
          </p:txBody>
        </p:sp>
      </p:grpSp>
      <p:grpSp>
        <p:nvGrpSpPr>
          <p:cNvPr name="Group 5" id="5"/>
          <p:cNvGrpSpPr/>
          <p:nvPr/>
        </p:nvGrpSpPr>
        <p:grpSpPr>
          <a:xfrm rot="0">
            <a:off x="1303325" y="6366395"/>
            <a:ext cx="6145304" cy="2164684"/>
            <a:chOff x="0" y="0"/>
            <a:chExt cx="8193739" cy="2886245"/>
          </a:xfrm>
        </p:grpSpPr>
        <p:sp>
          <p:nvSpPr>
            <p:cNvPr name="TextBox 6" id="6"/>
            <p:cNvSpPr txBox="true"/>
            <p:nvPr/>
          </p:nvSpPr>
          <p:spPr>
            <a:xfrm rot="0">
              <a:off x="0" y="-66675"/>
              <a:ext cx="8193739" cy="676275"/>
            </a:xfrm>
            <a:prstGeom prst="rect">
              <a:avLst/>
            </a:prstGeom>
          </p:spPr>
          <p:txBody>
            <a:bodyPr anchor="t" rtlCol="false" tIns="0" lIns="0" bIns="0" rIns="0">
              <a:spAutoFit/>
            </a:bodyPr>
            <a:lstStyle/>
            <a:p>
              <a:pPr>
                <a:lnSpc>
                  <a:spcPts val="4200"/>
                </a:lnSpc>
              </a:pPr>
              <a:r>
                <a:rPr lang="en-US" sz="3000" spc="15">
                  <a:solidFill>
                    <a:srgbClr val="4E2C69"/>
                  </a:solidFill>
                  <a:latin typeface="Fira Sans Medium"/>
                </a:rPr>
                <a:t>Enhance User Experience:</a:t>
              </a:r>
            </a:p>
          </p:txBody>
        </p:sp>
        <p:sp>
          <p:nvSpPr>
            <p:cNvPr name="TextBox 7" id="7"/>
            <p:cNvSpPr txBox="true"/>
            <p:nvPr/>
          </p:nvSpPr>
          <p:spPr>
            <a:xfrm rot="0">
              <a:off x="0" y="830326"/>
              <a:ext cx="8193739" cy="2055918"/>
            </a:xfrm>
            <a:prstGeom prst="rect">
              <a:avLst/>
            </a:prstGeom>
          </p:spPr>
          <p:txBody>
            <a:bodyPr anchor="t" rtlCol="false" tIns="0" lIns="0" bIns="0" rIns="0">
              <a:spAutoFit/>
            </a:bodyPr>
            <a:lstStyle/>
            <a:p>
              <a:pPr>
                <a:lnSpc>
                  <a:spcPts val="3079"/>
                </a:lnSpc>
              </a:pPr>
              <a:r>
                <a:rPr lang="en-US" sz="2199" spc="10">
                  <a:solidFill>
                    <a:srgbClr val="000000"/>
                  </a:solidFill>
                  <a:latin typeface="Fira Sans Light"/>
                </a:rPr>
                <a:t>Provide a user-friendly interface for seamless navigation and real-time updates through Node.js.</a:t>
              </a:r>
            </a:p>
            <a:p>
              <a:pPr marL="0" indent="0" lvl="0">
                <a:lnSpc>
                  <a:spcPts val="3079"/>
                </a:lnSpc>
                <a:spcBef>
                  <a:spcPct val="0"/>
                </a:spcBef>
              </a:pPr>
            </a:p>
          </p:txBody>
        </p:sp>
      </p:grpSp>
      <p:grpSp>
        <p:nvGrpSpPr>
          <p:cNvPr name="Group 8" id="8"/>
          <p:cNvGrpSpPr/>
          <p:nvPr/>
        </p:nvGrpSpPr>
        <p:grpSpPr>
          <a:xfrm rot="0">
            <a:off x="10074068" y="3292420"/>
            <a:ext cx="6145304" cy="2164684"/>
            <a:chOff x="0" y="0"/>
            <a:chExt cx="8193739" cy="2886245"/>
          </a:xfrm>
        </p:grpSpPr>
        <p:sp>
          <p:nvSpPr>
            <p:cNvPr name="TextBox 9" id="9"/>
            <p:cNvSpPr txBox="true"/>
            <p:nvPr/>
          </p:nvSpPr>
          <p:spPr>
            <a:xfrm rot="0">
              <a:off x="0" y="-66675"/>
              <a:ext cx="8193739" cy="676275"/>
            </a:xfrm>
            <a:prstGeom prst="rect">
              <a:avLst/>
            </a:prstGeom>
          </p:spPr>
          <p:txBody>
            <a:bodyPr anchor="t" rtlCol="false" tIns="0" lIns="0" bIns="0" rIns="0">
              <a:spAutoFit/>
            </a:bodyPr>
            <a:lstStyle/>
            <a:p>
              <a:pPr>
                <a:lnSpc>
                  <a:spcPts val="4200"/>
                </a:lnSpc>
              </a:pPr>
              <a:r>
                <a:rPr lang="en-US" sz="3000" spc="15">
                  <a:solidFill>
                    <a:srgbClr val="4E2C69"/>
                  </a:solidFill>
                  <a:latin typeface="Fira Sans Medium"/>
                </a:rPr>
                <a:t>Promote Creativity:</a:t>
              </a:r>
            </a:p>
          </p:txBody>
        </p:sp>
        <p:sp>
          <p:nvSpPr>
            <p:cNvPr name="TextBox 10" id="10"/>
            <p:cNvSpPr txBox="true"/>
            <p:nvPr/>
          </p:nvSpPr>
          <p:spPr>
            <a:xfrm rot="0">
              <a:off x="0" y="830326"/>
              <a:ext cx="8193739" cy="2055918"/>
            </a:xfrm>
            <a:prstGeom prst="rect">
              <a:avLst/>
            </a:prstGeom>
          </p:spPr>
          <p:txBody>
            <a:bodyPr anchor="t" rtlCol="false" tIns="0" lIns="0" bIns="0" rIns="0">
              <a:spAutoFit/>
            </a:bodyPr>
            <a:lstStyle/>
            <a:p>
              <a:pPr>
                <a:lnSpc>
                  <a:spcPts val="3079"/>
                </a:lnSpc>
              </a:pPr>
              <a:r>
                <a:rPr lang="en-US" sz="2199" spc="10">
                  <a:solidFill>
                    <a:srgbClr val="000000"/>
                  </a:solidFill>
                  <a:latin typeface="Fira Sans Light"/>
                </a:rPr>
                <a:t>Encourage creativity and innovation in event execution by offering customized packages and a competitive marketplace for vendors.</a:t>
              </a:r>
            </a:p>
            <a:p>
              <a:pPr marL="0" indent="0" lvl="0">
                <a:lnSpc>
                  <a:spcPts val="3079"/>
                </a:lnSpc>
                <a:spcBef>
                  <a:spcPct val="0"/>
                </a:spcBef>
              </a:pPr>
            </a:p>
          </p:txBody>
        </p:sp>
      </p:grpSp>
      <p:grpSp>
        <p:nvGrpSpPr>
          <p:cNvPr name="Group 11" id="11"/>
          <p:cNvGrpSpPr/>
          <p:nvPr/>
        </p:nvGrpSpPr>
        <p:grpSpPr>
          <a:xfrm rot="0">
            <a:off x="10074068" y="6366395"/>
            <a:ext cx="6199251" cy="1774159"/>
            <a:chOff x="0" y="0"/>
            <a:chExt cx="8265668" cy="2365545"/>
          </a:xfrm>
        </p:grpSpPr>
        <p:sp>
          <p:nvSpPr>
            <p:cNvPr name="TextBox 12" id="12"/>
            <p:cNvSpPr txBox="true"/>
            <p:nvPr/>
          </p:nvSpPr>
          <p:spPr>
            <a:xfrm rot="0">
              <a:off x="0" y="-66675"/>
              <a:ext cx="8265668" cy="676275"/>
            </a:xfrm>
            <a:prstGeom prst="rect">
              <a:avLst/>
            </a:prstGeom>
          </p:spPr>
          <p:txBody>
            <a:bodyPr anchor="t" rtlCol="false" tIns="0" lIns="0" bIns="0" rIns="0">
              <a:spAutoFit/>
            </a:bodyPr>
            <a:lstStyle/>
            <a:p>
              <a:pPr>
                <a:lnSpc>
                  <a:spcPts val="4200"/>
                </a:lnSpc>
              </a:pPr>
              <a:r>
                <a:rPr lang="en-US" sz="3000" spc="15">
                  <a:solidFill>
                    <a:srgbClr val="4E2C69"/>
                  </a:solidFill>
                  <a:latin typeface="Fira Sans Medium"/>
                </a:rPr>
                <a:t>Support Growth:</a:t>
              </a:r>
            </a:p>
          </p:txBody>
        </p:sp>
        <p:sp>
          <p:nvSpPr>
            <p:cNvPr name="TextBox 13" id="13"/>
            <p:cNvSpPr txBox="true"/>
            <p:nvPr/>
          </p:nvSpPr>
          <p:spPr>
            <a:xfrm rot="0">
              <a:off x="0" y="830326"/>
              <a:ext cx="8265668" cy="1535218"/>
            </a:xfrm>
            <a:prstGeom prst="rect">
              <a:avLst/>
            </a:prstGeom>
          </p:spPr>
          <p:txBody>
            <a:bodyPr anchor="t" rtlCol="false" tIns="0" lIns="0" bIns="0" rIns="0">
              <a:spAutoFit/>
            </a:bodyPr>
            <a:lstStyle/>
            <a:p>
              <a:pPr>
                <a:lnSpc>
                  <a:spcPts val="3079"/>
                </a:lnSpc>
              </a:pPr>
              <a:r>
                <a:rPr lang="en-US" sz="2199" spc="10">
                  <a:solidFill>
                    <a:srgbClr val="000000"/>
                  </a:solidFill>
                  <a:latin typeface="Fira Sans Light"/>
                </a:rPr>
                <a:t>Plan for scalability to accommodate a growing user base and a broad range of events.</a:t>
              </a:r>
            </a:p>
            <a:p>
              <a:pPr marL="0" indent="0" lvl="0">
                <a:lnSpc>
                  <a:spcPts val="3079"/>
                </a:lnSpc>
                <a:spcBef>
                  <a:spcPct val="0"/>
                </a:spcBef>
              </a:pPr>
            </a:p>
          </p:txBody>
        </p:sp>
      </p:grpSp>
      <p:grpSp>
        <p:nvGrpSpPr>
          <p:cNvPr name="Group 14" id="14"/>
          <p:cNvGrpSpPr/>
          <p:nvPr/>
        </p:nvGrpSpPr>
        <p:grpSpPr>
          <a:xfrm rot="0">
            <a:off x="1303325" y="1240812"/>
            <a:ext cx="8906315" cy="848774"/>
            <a:chOff x="0" y="0"/>
            <a:chExt cx="11875086" cy="1131699"/>
          </a:xfrm>
        </p:grpSpPr>
        <p:sp>
          <p:nvSpPr>
            <p:cNvPr name="TextBox 15" id="15"/>
            <p:cNvSpPr txBox="true"/>
            <p:nvPr/>
          </p:nvSpPr>
          <p:spPr>
            <a:xfrm rot="0">
              <a:off x="0" y="-9525"/>
              <a:ext cx="11875086" cy="720725"/>
            </a:xfrm>
            <a:prstGeom prst="rect">
              <a:avLst/>
            </a:prstGeom>
          </p:spPr>
          <p:txBody>
            <a:bodyPr anchor="t" rtlCol="false" tIns="0" lIns="0" bIns="0" rIns="0">
              <a:spAutoFit/>
            </a:bodyPr>
            <a:lstStyle/>
            <a:p>
              <a:pPr>
                <a:lnSpc>
                  <a:spcPts val="4200"/>
                </a:lnSpc>
              </a:pPr>
              <a:r>
                <a:rPr lang="en-US" sz="3500" spc="105">
                  <a:solidFill>
                    <a:srgbClr val="4E2C69"/>
                  </a:solidFill>
                  <a:latin typeface="Fira Sans Semi-Bold"/>
                </a:rPr>
                <a:t>EXPECTED OUTCOMES</a:t>
              </a:r>
            </a:p>
          </p:txBody>
        </p:sp>
        <p:sp>
          <p:nvSpPr>
            <p:cNvPr name="AutoShape 16" id="16"/>
            <p:cNvSpPr/>
            <p:nvPr/>
          </p:nvSpPr>
          <p:spPr>
            <a:xfrm>
              <a:off x="0" y="1112649"/>
              <a:ext cx="5337939" cy="0"/>
            </a:xfrm>
            <a:prstGeom prst="line">
              <a:avLst/>
            </a:prstGeom>
            <a:ln cap="rnd" w="38100">
              <a:solidFill>
                <a:srgbClr val="D6029B"/>
              </a:solidFill>
              <a:prstDash val="solid"/>
              <a:headEnd type="none" len="sm" w="sm"/>
              <a:tailEnd type="none" len="sm" w="sm"/>
            </a:ln>
          </p:spPr>
        </p:sp>
      </p:grpSp>
    </p:spTree>
  </p:cSld>
  <p:clrMapOvr>
    <a:masterClrMapping/>
  </p:clrMapOvr>
</p:sld>
</file>

<file path=ppt/slides/slide1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303325" y="3378633"/>
            <a:ext cx="6145304" cy="2164684"/>
            <a:chOff x="0" y="0"/>
            <a:chExt cx="8193739" cy="2886245"/>
          </a:xfrm>
        </p:grpSpPr>
        <p:sp>
          <p:nvSpPr>
            <p:cNvPr name="TextBox 3" id="3"/>
            <p:cNvSpPr txBox="true"/>
            <p:nvPr/>
          </p:nvSpPr>
          <p:spPr>
            <a:xfrm rot="0">
              <a:off x="0" y="-66675"/>
              <a:ext cx="8193739" cy="676275"/>
            </a:xfrm>
            <a:prstGeom prst="rect">
              <a:avLst/>
            </a:prstGeom>
          </p:spPr>
          <p:txBody>
            <a:bodyPr anchor="t" rtlCol="false" tIns="0" lIns="0" bIns="0" rIns="0">
              <a:spAutoFit/>
            </a:bodyPr>
            <a:lstStyle/>
            <a:p>
              <a:pPr algn="just">
                <a:lnSpc>
                  <a:spcPts val="4200"/>
                </a:lnSpc>
              </a:pPr>
              <a:r>
                <a:rPr lang="en-US" sz="3000" spc="15">
                  <a:solidFill>
                    <a:srgbClr val="4E2C69"/>
                  </a:solidFill>
                  <a:latin typeface="Fira Sans Medium"/>
                </a:rPr>
                <a:t>Foster Transparency: </a:t>
              </a:r>
            </a:p>
          </p:txBody>
        </p:sp>
        <p:sp>
          <p:nvSpPr>
            <p:cNvPr name="TextBox 4" id="4"/>
            <p:cNvSpPr txBox="true"/>
            <p:nvPr/>
          </p:nvSpPr>
          <p:spPr>
            <a:xfrm rot="0">
              <a:off x="0" y="830326"/>
              <a:ext cx="8193739" cy="2055918"/>
            </a:xfrm>
            <a:prstGeom prst="rect">
              <a:avLst/>
            </a:prstGeom>
          </p:spPr>
          <p:txBody>
            <a:bodyPr anchor="t" rtlCol="false" tIns="0" lIns="0" bIns="0" rIns="0">
              <a:spAutoFit/>
            </a:bodyPr>
            <a:lstStyle/>
            <a:p>
              <a:pPr>
                <a:lnSpc>
                  <a:spcPts val="3079"/>
                </a:lnSpc>
              </a:pPr>
              <a:r>
                <a:rPr lang="en-US" sz="2199" spc="10">
                  <a:solidFill>
                    <a:srgbClr val="000000"/>
                  </a:solidFill>
                  <a:latin typeface="Fira Sans Light"/>
                </a:rPr>
                <a:t>Establish a transparent marketplace for event-related services, benefiting both event organizers and vendors.</a:t>
              </a:r>
            </a:p>
            <a:p>
              <a:pPr marL="0" indent="0" lvl="0">
                <a:lnSpc>
                  <a:spcPts val="3079"/>
                </a:lnSpc>
                <a:spcBef>
                  <a:spcPct val="0"/>
                </a:spcBef>
              </a:pPr>
            </a:p>
          </p:txBody>
        </p:sp>
      </p:grpSp>
      <p:sp>
        <p:nvSpPr>
          <p:cNvPr name="TextBox 5" id="5"/>
          <p:cNvSpPr txBox="true"/>
          <p:nvPr/>
        </p:nvSpPr>
        <p:spPr>
          <a:xfrm rot="0">
            <a:off x="2520701" y="6396990"/>
            <a:ext cx="13246598" cy="2861310"/>
          </a:xfrm>
          <a:prstGeom prst="rect">
            <a:avLst/>
          </a:prstGeom>
        </p:spPr>
        <p:txBody>
          <a:bodyPr anchor="t" rtlCol="false" tIns="0" lIns="0" bIns="0" rIns="0">
            <a:spAutoFit/>
          </a:bodyPr>
          <a:lstStyle/>
          <a:p>
            <a:pPr algn="ctr">
              <a:lnSpc>
                <a:spcPts val="4899"/>
              </a:lnSpc>
            </a:pPr>
            <a:r>
              <a:rPr lang="en-US" sz="3499" spc="17">
                <a:solidFill>
                  <a:srgbClr val="000000"/>
                </a:solidFill>
                <a:latin typeface="Fira Sans Light"/>
              </a:rPr>
              <a:t>The ultimate outcome is to empower event organizers and vendors with a dynamic platform that simplifies event planning, enhances collaboration, and brings new and exciting events to life.</a:t>
            </a:r>
          </a:p>
          <a:p>
            <a:pPr algn="ctr" marL="0" indent="0" lvl="0">
              <a:lnSpc>
                <a:spcPts val="3079"/>
              </a:lnSpc>
              <a:spcBef>
                <a:spcPct val="0"/>
              </a:spcBef>
            </a:pPr>
          </a:p>
        </p:txBody>
      </p:sp>
      <p:grpSp>
        <p:nvGrpSpPr>
          <p:cNvPr name="Group 6" id="6"/>
          <p:cNvGrpSpPr/>
          <p:nvPr/>
        </p:nvGrpSpPr>
        <p:grpSpPr>
          <a:xfrm rot="0">
            <a:off x="10074068" y="3292420"/>
            <a:ext cx="6145304" cy="1774159"/>
            <a:chOff x="0" y="0"/>
            <a:chExt cx="8193739" cy="2365545"/>
          </a:xfrm>
        </p:grpSpPr>
        <p:sp>
          <p:nvSpPr>
            <p:cNvPr name="TextBox 7" id="7"/>
            <p:cNvSpPr txBox="true"/>
            <p:nvPr/>
          </p:nvSpPr>
          <p:spPr>
            <a:xfrm rot="0">
              <a:off x="0" y="-66675"/>
              <a:ext cx="8193739" cy="676275"/>
            </a:xfrm>
            <a:prstGeom prst="rect">
              <a:avLst/>
            </a:prstGeom>
          </p:spPr>
          <p:txBody>
            <a:bodyPr anchor="t" rtlCol="false" tIns="0" lIns="0" bIns="0" rIns="0">
              <a:spAutoFit/>
            </a:bodyPr>
            <a:lstStyle/>
            <a:p>
              <a:pPr>
                <a:lnSpc>
                  <a:spcPts val="4200"/>
                </a:lnSpc>
              </a:pPr>
              <a:r>
                <a:rPr lang="en-US" sz="3000" spc="15">
                  <a:solidFill>
                    <a:srgbClr val="4E2C69"/>
                  </a:solidFill>
                  <a:latin typeface="Fira Sans Medium"/>
                </a:rPr>
                <a:t>Revolutionize Event Management:</a:t>
              </a:r>
            </a:p>
          </p:txBody>
        </p:sp>
        <p:sp>
          <p:nvSpPr>
            <p:cNvPr name="TextBox 8" id="8"/>
            <p:cNvSpPr txBox="true"/>
            <p:nvPr/>
          </p:nvSpPr>
          <p:spPr>
            <a:xfrm rot="0">
              <a:off x="0" y="830326"/>
              <a:ext cx="8193739" cy="1535218"/>
            </a:xfrm>
            <a:prstGeom prst="rect">
              <a:avLst/>
            </a:prstGeom>
          </p:spPr>
          <p:txBody>
            <a:bodyPr anchor="t" rtlCol="false" tIns="0" lIns="0" bIns="0" rIns="0">
              <a:spAutoFit/>
            </a:bodyPr>
            <a:lstStyle/>
            <a:p>
              <a:pPr>
                <a:lnSpc>
                  <a:spcPts val="3079"/>
                </a:lnSpc>
              </a:pPr>
              <a:r>
                <a:rPr lang="en-US" sz="2199" spc="10">
                  <a:solidFill>
                    <a:srgbClr val="000000"/>
                  </a:solidFill>
                  <a:latin typeface="Fira Sans Light"/>
                </a:rPr>
                <a:t>Redefine the event management landscape by offering a fresh perspective on event planning.</a:t>
              </a:r>
            </a:p>
            <a:p>
              <a:pPr marL="0" indent="0" lvl="0">
                <a:lnSpc>
                  <a:spcPts val="3079"/>
                </a:lnSpc>
                <a:spcBef>
                  <a:spcPct val="0"/>
                </a:spcBef>
              </a:pPr>
            </a:p>
          </p:txBody>
        </p:sp>
      </p:grpSp>
      <p:grpSp>
        <p:nvGrpSpPr>
          <p:cNvPr name="Group 9" id="9"/>
          <p:cNvGrpSpPr/>
          <p:nvPr/>
        </p:nvGrpSpPr>
        <p:grpSpPr>
          <a:xfrm rot="0">
            <a:off x="1303325" y="1240812"/>
            <a:ext cx="8906315" cy="848774"/>
            <a:chOff x="0" y="0"/>
            <a:chExt cx="11875086" cy="1131699"/>
          </a:xfrm>
        </p:grpSpPr>
        <p:sp>
          <p:nvSpPr>
            <p:cNvPr name="TextBox 10" id="10"/>
            <p:cNvSpPr txBox="true"/>
            <p:nvPr/>
          </p:nvSpPr>
          <p:spPr>
            <a:xfrm rot="0">
              <a:off x="0" y="-9525"/>
              <a:ext cx="11875086" cy="720725"/>
            </a:xfrm>
            <a:prstGeom prst="rect">
              <a:avLst/>
            </a:prstGeom>
          </p:spPr>
          <p:txBody>
            <a:bodyPr anchor="t" rtlCol="false" tIns="0" lIns="0" bIns="0" rIns="0">
              <a:spAutoFit/>
            </a:bodyPr>
            <a:lstStyle/>
            <a:p>
              <a:pPr>
                <a:lnSpc>
                  <a:spcPts val="4200"/>
                </a:lnSpc>
              </a:pPr>
              <a:r>
                <a:rPr lang="en-US" sz="3500" spc="105">
                  <a:solidFill>
                    <a:srgbClr val="4E2C69"/>
                  </a:solidFill>
                  <a:latin typeface="Fira Sans Semi-Bold"/>
                </a:rPr>
                <a:t>EXPECTED OUTCOMES</a:t>
              </a:r>
            </a:p>
          </p:txBody>
        </p:sp>
        <p:sp>
          <p:nvSpPr>
            <p:cNvPr name="AutoShape 11" id="11"/>
            <p:cNvSpPr/>
            <p:nvPr/>
          </p:nvSpPr>
          <p:spPr>
            <a:xfrm>
              <a:off x="0" y="1112649"/>
              <a:ext cx="5337939" cy="0"/>
            </a:xfrm>
            <a:prstGeom prst="line">
              <a:avLst/>
            </a:prstGeom>
            <a:ln cap="rnd" w="38100">
              <a:solidFill>
                <a:srgbClr val="D6029B"/>
              </a:solidFill>
              <a:prstDash val="solid"/>
              <a:headEnd type="none" len="sm" w="sm"/>
              <a:tailEnd type="none" len="sm" w="sm"/>
            </a:ln>
          </p:spPr>
        </p:sp>
      </p:gr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9305925"/>
            <a:ext cx="19280880" cy="1312977"/>
            <a:chOff x="0" y="0"/>
            <a:chExt cx="25707840" cy="1750636"/>
          </a:xfrm>
        </p:grpSpPr>
        <p:grpSp>
          <p:nvGrpSpPr>
            <p:cNvPr name="Group 3" id="3"/>
            <p:cNvGrpSpPr/>
            <p:nvPr/>
          </p:nvGrpSpPr>
          <p:grpSpPr>
            <a:xfrm rot="5400000">
              <a:off x="13125860" y="-10831345"/>
              <a:ext cx="1750636" cy="23413325"/>
              <a:chOff x="0" y="0"/>
              <a:chExt cx="3130550" cy="41868551"/>
            </a:xfrm>
          </p:grpSpPr>
          <p:sp>
            <p:nvSpPr>
              <p:cNvPr name="Freeform 4" id="4"/>
              <p:cNvSpPr/>
              <p:nvPr/>
            </p:nvSpPr>
            <p:spPr>
              <a:xfrm flipH="false" flipV="false" rot="0">
                <a:off x="0" y="0"/>
                <a:ext cx="3130550" cy="41868551"/>
              </a:xfrm>
              <a:custGeom>
                <a:avLst/>
                <a:gdLst/>
                <a:ahLst/>
                <a:cxnLst/>
                <a:rect r="r" b="b" t="t" l="l"/>
                <a:pathLst>
                  <a:path h="41868551" w="3130550">
                    <a:moveTo>
                      <a:pt x="0" y="1123950"/>
                    </a:moveTo>
                    <a:lnTo>
                      <a:pt x="0" y="41868551"/>
                    </a:lnTo>
                    <a:lnTo>
                      <a:pt x="3130550" y="41868551"/>
                    </a:lnTo>
                    <a:lnTo>
                      <a:pt x="3130550" y="0"/>
                    </a:lnTo>
                    <a:close/>
                  </a:path>
                </a:pathLst>
              </a:custGeom>
              <a:solidFill>
                <a:srgbClr val="4E2C69"/>
              </a:solidFill>
            </p:spPr>
          </p:sp>
        </p:grpSp>
        <p:sp>
          <p:nvSpPr>
            <p:cNvPr name="Freeform 5" id="5"/>
            <p:cNvSpPr/>
            <p:nvPr/>
          </p:nvSpPr>
          <p:spPr>
            <a:xfrm flipH="false" flipV="false" rot="0">
              <a:off x="0" y="0"/>
              <a:ext cx="3066088" cy="1750636"/>
            </a:xfrm>
            <a:custGeom>
              <a:avLst/>
              <a:gdLst/>
              <a:ahLst/>
              <a:cxnLst/>
              <a:rect r="r" b="b" t="t" l="l"/>
              <a:pathLst>
                <a:path h="1750636" w="3066088">
                  <a:moveTo>
                    <a:pt x="0" y="0"/>
                  </a:moveTo>
                  <a:lnTo>
                    <a:pt x="3066088" y="0"/>
                  </a:lnTo>
                  <a:lnTo>
                    <a:pt x="3066088" y="1750636"/>
                  </a:lnTo>
                  <a:lnTo>
                    <a:pt x="0" y="1750636"/>
                  </a:lnTo>
                  <a:lnTo>
                    <a:pt x="0" y="0"/>
                  </a:lnTo>
                  <a:close/>
                </a:path>
              </a:pathLst>
            </a:custGeom>
            <a:blipFill>
              <a:blip r:embed="rId2">
                <a:extLst>
                  <a:ext uri="{96DAC541-7B7A-43D3-8B79-37D633B846F1}">
                    <asvg:svgBlip xmlns:asvg="http://schemas.microsoft.com/office/drawing/2016/SVG/main" r:embed="rId3"/>
                  </a:ext>
                </a:extLst>
              </a:blip>
              <a:stretch>
                <a:fillRect l="0" t="-51576" r="0" b="0"/>
              </a:stretch>
            </a:blipFill>
          </p:spPr>
        </p:sp>
      </p:grpSp>
      <p:grpSp>
        <p:nvGrpSpPr>
          <p:cNvPr name="Group 6" id="6"/>
          <p:cNvGrpSpPr/>
          <p:nvPr/>
        </p:nvGrpSpPr>
        <p:grpSpPr>
          <a:xfrm rot="0">
            <a:off x="2453242" y="685941"/>
            <a:ext cx="13381515" cy="3548663"/>
            <a:chOff x="0" y="0"/>
            <a:chExt cx="17842021" cy="4731551"/>
          </a:xfrm>
        </p:grpSpPr>
        <p:sp>
          <p:nvSpPr>
            <p:cNvPr name="TextBox 7" id="7"/>
            <p:cNvSpPr txBox="true"/>
            <p:nvPr/>
          </p:nvSpPr>
          <p:spPr>
            <a:xfrm rot="0">
              <a:off x="0" y="95250"/>
              <a:ext cx="17842021" cy="1928283"/>
            </a:xfrm>
            <a:prstGeom prst="rect">
              <a:avLst/>
            </a:prstGeom>
          </p:spPr>
          <p:txBody>
            <a:bodyPr anchor="t" rtlCol="false" tIns="0" lIns="0" bIns="0" rIns="0">
              <a:spAutoFit/>
            </a:bodyPr>
            <a:lstStyle/>
            <a:p>
              <a:pPr algn="ctr">
                <a:lnSpc>
                  <a:spcPts val="10999"/>
                </a:lnSpc>
              </a:pPr>
              <a:r>
                <a:rPr lang="en-US" sz="9999">
                  <a:solidFill>
                    <a:srgbClr val="4E2C69"/>
                  </a:solidFill>
                  <a:latin typeface="Fira Sans Semi-Bold"/>
                </a:rPr>
                <a:t>Conclusion:</a:t>
              </a:r>
            </a:p>
          </p:txBody>
        </p:sp>
        <p:sp>
          <p:nvSpPr>
            <p:cNvPr name="TextBox 8" id="8"/>
            <p:cNvSpPr txBox="true"/>
            <p:nvPr/>
          </p:nvSpPr>
          <p:spPr>
            <a:xfrm rot="0">
              <a:off x="0" y="2495036"/>
              <a:ext cx="17842021" cy="2236515"/>
            </a:xfrm>
            <a:prstGeom prst="rect">
              <a:avLst/>
            </a:prstGeom>
          </p:spPr>
          <p:txBody>
            <a:bodyPr anchor="t" rtlCol="false" tIns="0" lIns="0" bIns="0" rIns="0">
              <a:spAutoFit/>
            </a:bodyPr>
            <a:lstStyle/>
            <a:p>
              <a:pPr algn="ctr">
                <a:lnSpc>
                  <a:spcPts val="4200"/>
                </a:lnSpc>
              </a:pPr>
              <a:r>
                <a:rPr lang="en-US" sz="3500" spc="105">
                  <a:solidFill>
                    <a:srgbClr val="D6029B"/>
                  </a:solidFill>
                  <a:latin typeface="Fira Sans Semi-Bold"/>
                </a:rPr>
                <a:t>Bidnevent is an event management platform designed to simplify event planning, foster innovation, and enhance collaboration. </a:t>
              </a:r>
            </a:p>
            <a:p>
              <a:pPr algn="ctr">
                <a:lnSpc>
                  <a:spcPts val="720"/>
                </a:lnSpc>
              </a:pPr>
            </a:p>
          </p:txBody>
        </p:sp>
      </p:grpSp>
      <p:sp>
        <p:nvSpPr>
          <p:cNvPr name="TextBox 9" id="9"/>
          <p:cNvSpPr txBox="true"/>
          <p:nvPr/>
        </p:nvSpPr>
        <p:spPr>
          <a:xfrm rot="0">
            <a:off x="10182435" y="4532057"/>
            <a:ext cx="7076865" cy="3387090"/>
          </a:xfrm>
          <a:prstGeom prst="rect">
            <a:avLst/>
          </a:prstGeom>
        </p:spPr>
        <p:txBody>
          <a:bodyPr anchor="t" rtlCol="false" tIns="0" lIns="0" bIns="0" rIns="0">
            <a:spAutoFit/>
          </a:bodyPr>
          <a:lstStyle/>
          <a:p>
            <a:pPr algn="ctr">
              <a:lnSpc>
                <a:spcPts val="3884"/>
              </a:lnSpc>
            </a:pPr>
            <a:r>
              <a:rPr lang="en-US" sz="2775" spc="13">
                <a:solidFill>
                  <a:srgbClr val="000000"/>
                </a:solidFill>
                <a:latin typeface="Fira Sans Light"/>
                <a:ea typeface="Fira Sans Light"/>
              </a:rPr>
              <a:t>● Innovation and Creativity: </a:t>
            </a:r>
          </a:p>
          <a:p>
            <a:pPr algn="ctr">
              <a:lnSpc>
                <a:spcPts val="3884"/>
              </a:lnSpc>
            </a:pPr>
          </a:p>
          <a:p>
            <a:pPr algn="ctr">
              <a:lnSpc>
                <a:spcPts val="3884"/>
              </a:lnSpc>
            </a:pPr>
            <a:r>
              <a:rPr lang="en-US" sz="2775" spc="13">
                <a:solidFill>
                  <a:srgbClr val="000000"/>
                </a:solidFill>
                <a:latin typeface="Fira Sans Bold"/>
              </a:rPr>
              <a:t>The platform encourages creativity by offering customized packages and a competitive marketplace for vendors.</a:t>
            </a:r>
          </a:p>
          <a:p>
            <a:pPr algn="ctr">
              <a:lnSpc>
                <a:spcPts val="3884"/>
              </a:lnSpc>
            </a:pPr>
          </a:p>
          <a:p>
            <a:pPr algn="ctr" marL="0" indent="0" lvl="0">
              <a:lnSpc>
                <a:spcPts val="3884"/>
              </a:lnSpc>
              <a:spcBef>
                <a:spcPct val="0"/>
              </a:spcBef>
            </a:pPr>
          </a:p>
        </p:txBody>
      </p:sp>
      <p:sp>
        <p:nvSpPr>
          <p:cNvPr name="TextBox 10" id="10"/>
          <p:cNvSpPr txBox="true"/>
          <p:nvPr/>
        </p:nvSpPr>
        <p:spPr>
          <a:xfrm rot="0">
            <a:off x="1028700" y="4656641"/>
            <a:ext cx="7076865" cy="2901315"/>
          </a:xfrm>
          <a:prstGeom prst="rect">
            <a:avLst/>
          </a:prstGeom>
        </p:spPr>
        <p:txBody>
          <a:bodyPr anchor="t" rtlCol="false" tIns="0" lIns="0" bIns="0" rIns="0">
            <a:spAutoFit/>
          </a:bodyPr>
          <a:lstStyle/>
          <a:p>
            <a:pPr algn="ctr">
              <a:lnSpc>
                <a:spcPts val="3884"/>
              </a:lnSpc>
            </a:pPr>
            <a:r>
              <a:rPr lang="en-US" sz="2775" spc="13">
                <a:solidFill>
                  <a:srgbClr val="000000"/>
                </a:solidFill>
                <a:latin typeface="Fira Sans Light"/>
                <a:ea typeface="Fira Sans Light"/>
              </a:rPr>
              <a:t>● Efficient Event Planning:</a:t>
            </a:r>
          </a:p>
          <a:p>
            <a:pPr algn="ctr">
              <a:lnSpc>
                <a:spcPts val="3884"/>
              </a:lnSpc>
            </a:pPr>
          </a:p>
          <a:p>
            <a:pPr algn="ctr">
              <a:lnSpc>
                <a:spcPts val="3884"/>
              </a:lnSpc>
            </a:pPr>
            <a:r>
              <a:rPr lang="en-US" sz="2775" spc="13">
                <a:solidFill>
                  <a:srgbClr val="000000"/>
                </a:solidFill>
                <a:latin typeface="Fira Sans Light"/>
              </a:rPr>
              <a:t> </a:t>
            </a:r>
            <a:r>
              <a:rPr lang="en-US" sz="2775" spc="13">
                <a:solidFill>
                  <a:srgbClr val="000000"/>
                </a:solidFill>
                <a:latin typeface="Fira Sans Bold"/>
              </a:rPr>
              <a:t>Bidnevent streamlines the event planning process, making it accessible and efficient for event organizers and vendors.</a:t>
            </a:r>
          </a:p>
          <a:p>
            <a:pPr algn="ctr" marL="0" indent="0" lvl="0">
              <a:lnSpc>
                <a:spcPts val="3884"/>
              </a:lnSpc>
              <a:spcBef>
                <a:spcPct val="0"/>
              </a:spcBef>
            </a:pPr>
          </a:p>
        </p:txBody>
      </p:sp>
      <p:sp>
        <p:nvSpPr>
          <p:cNvPr name="AutoShape 11" id="11"/>
          <p:cNvSpPr/>
          <p:nvPr/>
        </p:nvSpPr>
        <p:spPr>
          <a:xfrm rot="5400000">
            <a:off x="7412448" y="6407243"/>
            <a:ext cx="3463104" cy="0"/>
          </a:xfrm>
          <a:prstGeom prst="line">
            <a:avLst/>
          </a:prstGeom>
          <a:ln cap="rnd" w="76200">
            <a:solidFill>
              <a:srgbClr val="D6029B"/>
            </a:solidFill>
            <a:prstDash val="sysDot"/>
            <a:headEnd type="none" len="sm" w="sm"/>
            <a:tailEnd type="none" len="sm" w="sm"/>
          </a:ln>
        </p:spPr>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9305925"/>
            <a:ext cx="19280880" cy="1312977"/>
            <a:chOff x="0" y="0"/>
            <a:chExt cx="25707840" cy="1750636"/>
          </a:xfrm>
        </p:grpSpPr>
        <p:grpSp>
          <p:nvGrpSpPr>
            <p:cNvPr name="Group 3" id="3"/>
            <p:cNvGrpSpPr/>
            <p:nvPr/>
          </p:nvGrpSpPr>
          <p:grpSpPr>
            <a:xfrm rot="5400000">
              <a:off x="13125860" y="-10831345"/>
              <a:ext cx="1750636" cy="23413325"/>
              <a:chOff x="0" y="0"/>
              <a:chExt cx="3130550" cy="41868551"/>
            </a:xfrm>
          </p:grpSpPr>
          <p:sp>
            <p:nvSpPr>
              <p:cNvPr name="Freeform 4" id="4"/>
              <p:cNvSpPr/>
              <p:nvPr/>
            </p:nvSpPr>
            <p:spPr>
              <a:xfrm flipH="false" flipV="false" rot="0">
                <a:off x="0" y="0"/>
                <a:ext cx="3130550" cy="41868551"/>
              </a:xfrm>
              <a:custGeom>
                <a:avLst/>
                <a:gdLst/>
                <a:ahLst/>
                <a:cxnLst/>
                <a:rect r="r" b="b" t="t" l="l"/>
                <a:pathLst>
                  <a:path h="41868551" w="3130550">
                    <a:moveTo>
                      <a:pt x="0" y="1123950"/>
                    </a:moveTo>
                    <a:lnTo>
                      <a:pt x="0" y="41868551"/>
                    </a:lnTo>
                    <a:lnTo>
                      <a:pt x="3130550" y="41868551"/>
                    </a:lnTo>
                    <a:lnTo>
                      <a:pt x="3130550" y="0"/>
                    </a:lnTo>
                    <a:close/>
                  </a:path>
                </a:pathLst>
              </a:custGeom>
              <a:solidFill>
                <a:srgbClr val="4E2C69"/>
              </a:solidFill>
            </p:spPr>
          </p:sp>
        </p:grpSp>
        <p:sp>
          <p:nvSpPr>
            <p:cNvPr name="Freeform 5" id="5"/>
            <p:cNvSpPr/>
            <p:nvPr/>
          </p:nvSpPr>
          <p:spPr>
            <a:xfrm flipH="false" flipV="false" rot="0">
              <a:off x="0" y="0"/>
              <a:ext cx="3066088" cy="1750636"/>
            </a:xfrm>
            <a:custGeom>
              <a:avLst/>
              <a:gdLst/>
              <a:ahLst/>
              <a:cxnLst/>
              <a:rect r="r" b="b" t="t" l="l"/>
              <a:pathLst>
                <a:path h="1750636" w="3066088">
                  <a:moveTo>
                    <a:pt x="0" y="0"/>
                  </a:moveTo>
                  <a:lnTo>
                    <a:pt x="3066088" y="0"/>
                  </a:lnTo>
                  <a:lnTo>
                    <a:pt x="3066088" y="1750636"/>
                  </a:lnTo>
                  <a:lnTo>
                    <a:pt x="0" y="1750636"/>
                  </a:lnTo>
                  <a:lnTo>
                    <a:pt x="0" y="0"/>
                  </a:lnTo>
                  <a:close/>
                </a:path>
              </a:pathLst>
            </a:custGeom>
            <a:blipFill>
              <a:blip r:embed="rId2">
                <a:extLst>
                  <a:ext uri="{96DAC541-7B7A-43D3-8B79-37D633B846F1}">
                    <asvg:svgBlip xmlns:asvg="http://schemas.microsoft.com/office/drawing/2016/SVG/main" r:embed="rId3"/>
                  </a:ext>
                </a:extLst>
              </a:blip>
              <a:stretch>
                <a:fillRect l="0" t="-51576" r="0" b="0"/>
              </a:stretch>
            </a:blipFill>
          </p:spPr>
        </p:sp>
      </p:grpSp>
      <p:grpSp>
        <p:nvGrpSpPr>
          <p:cNvPr name="Group 6" id="6"/>
          <p:cNvGrpSpPr/>
          <p:nvPr/>
        </p:nvGrpSpPr>
        <p:grpSpPr>
          <a:xfrm rot="0">
            <a:off x="2453242" y="685941"/>
            <a:ext cx="13381515" cy="3548663"/>
            <a:chOff x="0" y="0"/>
            <a:chExt cx="17842021" cy="4731551"/>
          </a:xfrm>
        </p:grpSpPr>
        <p:sp>
          <p:nvSpPr>
            <p:cNvPr name="TextBox 7" id="7"/>
            <p:cNvSpPr txBox="true"/>
            <p:nvPr/>
          </p:nvSpPr>
          <p:spPr>
            <a:xfrm rot="0">
              <a:off x="0" y="95250"/>
              <a:ext cx="17842021" cy="1928283"/>
            </a:xfrm>
            <a:prstGeom prst="rect">
              <a:avLst/>
            </a:prstGeom>
          </p:spPr>
          <p:txBody>
            <a:bodyPr anchor="t" rtlCol="false" tIns="0" lIns="0" bIns="0" rIns="0">
              <a:spAutoFit/>
            </a:bodyPr>
            <a:lstStyle/>
            <a:p>
              <a:pPr algn="ctr">
                <a:lnSpc>
                  <a:spcPts val="10999"/>
                </a:lnSpc>
              </a:pPr>
              <a:r>
                <a:rPr lang="en-US" sz="9999">
                  <a:solidFill>
                    <a:srgbClr val="4E2C69"/>
                  </a:solidFill>
                  <a:latin typeface="Fira Sans Semi-Bold"/>
                </a:rPr>
                <a:t>Conclusion:</a:t>
              </a:r>
            </a:p>
          </p:txBody>
        </p:sp>
        <p:sp>
          <p:nvSpPr>
            <p:cNvPr name="TextBox 8" id="8"/>
            <p:cNvSpPr txBox="true"/>
            <p:nvPr/>
          </p:nvSpPr>
          <p:spPr>
            <a:xfrm rot="0">
              <a:off x="0" y="2495036"/>
              <a:ext cx="17842021" cy="2236515"/>
            </a:xfrm>
            <a:prstGeom prst="rect">
              <a:avLst/>
            </a:prstGeom>
          </p:spPr>
          <p:txBody>
            <a:bodyPr anchor="t" rtlCol="false" tIns="0" lIns="0" bIns="0" rIns="0">
              <a:spAutoFit/>
            </a:bodyPr>
            <a:lstStyle/>
            <a:p>
              <a:pPr algn="ctr">
                <a:lnSpc>
                  <a:spcPts val="4200"/>
                </a:lnSpc>
              </a:pPr>
              <a:r>
                <a:rPr lang="en-US" sz="3500" spc="105">
                  <a:solidFill>
                    <a:srgbClr val="D6029B"/>
                  </a:solidFill>
                  <a:latin typeface="Fira Sans Semi-Bold"/>
                </a:rPr>
                <a:t>Bidnevent is an event management platform designed to simplify event planning, foster innovation, and enhance collaboration. </a:t>
              </a:r>
            </a:p>
            <a:p>
              <a:pPr algn="ctr">
                <a:lnSpc>
                  <a:spcPts val="720"/>
                </a:lnSpc>
              </a:pPr>
            </a:p>
          </p:txBody>
        </p:sp>
      </p:grpSp>
      <p:sp>
        <p:nvSpPr>
          <p:cNvPr name="TextBox 9" id="9"/>
          <p:cNvSpPr txBox="true"/>
          <p:nvPr/>
        </p:nvSpPr>
        <p:spPr>
          <a:xfrm rot="0">
            <a:off x="10182435" y="4532057"/>
            <a:ext cx="7076865" cy="2901315"/>
          </a:xfrm>
          <a:prstGeom prst="rect">
            <a:avLst/>
          </a:prstGeom>
        </p:spPr>
        <p:txBody>
          <a:bodyPr anchor="t" rtlCol="false" tIns="0" lIns="0" bIns="0" rIns="0">
            <a:spAutoFit/>
          </a:bodyPr>
          <a:lstStyle/>
          <a:p>
            <a:pPr algn="ctr">
              <a:lnSpc>
                <a:spcPts val="3884"/>
              </a:lnSpc>
            </a:pPr>
            <a:r>
              <a:rPr lang="en-US" sz="2775" spc="13">
                <a:solidFill>
                  <a:srgbClr val="000000"/>
                </a:solidFill>
                <a:latin typeface="Fira Sans Light"/>
                <a:ea typeface="Fira Sans Light"/>
              </a:rPr>
              <a:t>● Scalability</a:t>
            </a:r>
          </a:p>
          <a:p>
            <a:pPr algn="ctr">
              <a:lnSpc>
                <a:spcPts val="3884"/>
              </a:lnSpc>
            </a:pPr>
          </a:p>
          <a:p>
            <a:pPr algn="ctr">
              <a:lnSpc>
                <a:spcPts val="3884"/>
              </a:lnSpc>
            </a:pPr>
            <a:r>
              <a:rPr lang="en-US" sz="2775" spc="13">
                <a:solidFill>
                  <a:srgbClr val="000000"/>
                </a:solidFill>
                <a:latin typeface="Fira Sans Bold"/>
              </a:rPr>
              <a:t>The platform is built to support growth, accommodating a wide range of events and users.</a:t>
            </a:r>
          </a:p>
          <a:p>
            <a:pPr algn="ctr" marL="0" indent="0" lvl="0">
              <a:lnSpc>
                <a:spcPts val="3884"/>
              </a:lnSpc>
              <a:spcBef>
                <a:spcPct val="0"/>
              </a:spcBef>
            </a:pPr>
          </a:p>
        </p:txBody>
      </p:sp>
      <p:sp>
        <p:nvSpPr>
          <p:cNvPr name="TextBox 10" id="10"/>
          <p:cNvSpPr txBox="true"/>
          <p:nvPr/>
        </p:nvSpPr>
        <p:spPr>
          <a:xfrm rot="0">
            <a:off x="1028700" y="4532057"/>
            <a:ext cx="7076865" cy="3387090"/>
          </a:xfrm>
          <a:prstGeom prst="rect">
            <a:avLst/>
          </a:prstGeom>
        </p:spPr>
        <p:txBody>
          <a:bodyPr anchor="t" rtlCol="false" tIns="0" lIns="0" bIns="0" rIns="0">
            <a:spAutoFit/>
          </a:bodyPr>
          <a:lstStyle/>
          <a:p>
            <a:pPr algn="ctr">
              <a:lnSpc>
                <a:spcPts val="3884"/>
              </a:lnSpc>
            </a:pPr>
            <a:r>
              <a:rPr lang="en-US" sz="2775" spc="13">
                <a:solidFill>
                  <a:srgbClr val="000000"/>
                </a:solidFill>
                <a:latin typeface="Fira Sans Light"/>
                <a:ea typeface="Fira Sans Light"/>
              </a:rPr>
              <a:t>● User-Centric Design: </a:t>
            </a:r>
          </a:p>
          <a:p>
            <a:pPr algn="ctr">
              <a:lnSpc>
                <a:spcPts val="3884"/>
              </a:lnSpc>
            </a:pPr>
          </a:p>
          <a:p>
            <a:pPr algn="ctr">
              <a:lnSpc>
                <a:spcPts val="3884"/>
              </a:lnSpc>
            </a:pPr>
            <a:r>
              <a:rPr lang="en-US" sz="2775" spc="13">
                <a:solidFill>
                  <a:srgbClr val="000000"/>
                </a:solidFill>
                <a:latin typeface="Fira Sans Light"/>
              </a:rPr>
              <a:t> </a:t>
            </a:r>
            <a:r>
              <a:rPr lang="en-US" sz="2775" spc="13">
                <a:solidFill>
                  <a:srgbClr val="000000"/>
                </a:solidFill>
                <a:latin typeface="Fira Sans Bold"/>
              </a:rPr>
              <a:t>Bidnevent provides a user-friendly interface with real-time updates, ensuring a seamless user experience.</a:t>
            </a:r>
          </a:p>
          <a:p>
            <a:pPr algn="ctr">
              <a:lnSpc>
                <a:spcPts val="3884"/>
              </a:lnSpc>
            </a:pPr>
          </a:p>
          <a:p>
            <a:pPr algn="ctr" marL="0" indent="0" lvl="0">
              <a:lnSpc>
                <a:spcPts val="3884"/>
              </a:lnSpc>
              <a:spcBef>
                <a:spcPct val="0"/>
              </a:spcBef>
            </a:pPr>
          </a:p>
        </p:txBody>
      </p:sp>
      <p:sp>
        <p:nvSpPr>
          <p:cNvPr name="AutoShape 11" id="11"/>
          <p:cNvSpPr/>
          <p:nvPr/>
        </p:nvSpPr>
        <p:spPr>
          <a:xfrm rot="5400000">
            <a:off x="7412448" y="6407243"/>
            <a:ext cx="3463104" cy="0"/>
          </a:xfrm>
          <a:prstGeom prst="line">
            <a:avLst/>
          </a:prstGeom>
          <a:ln cap="rnd" w="76200">
            <a:solidFill>
              <a:srgbClr val="D6029B"/>
            </a:solidFill>
            <a:prstDash val="sysDot"/>
            <a:headEnd type="none" len="sm" w="sm"/>
            <a:tailEnd type="none" len="sm" w="sm"/>
          </a:ln>
        </p:spPr>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9305925"/>
            <a:ext cx="19280880" cy="1312977"/>
            <a:chOff x="0" y="0"/>
            <a:chExt cx="25707840" cy="1750636"/>
          </a:xfrm>
        </p:grpSpPr>
        <p:grpSp>
          <p:nvGrpSpPr>
            <p:cNvPr name="Group 3" id="3"/>
            <p:cNvGrpSpPr/>
            <p:nvPr/>
          </p:nvGrpSpPr>
          <p:grpSpPr>
            <a:xfrm rot="5400000">
              <a:off x="13125860" y="-10831345"/>
              <a:ext cx="1750636" cy="23413325"/>
              <a:chOff x="0" y="0"/>
              <a:chExt cx="3130550" cy="41868551"/>
            </a:xfrm>
          </p:grpSpPr>
          <p:sp>
            <p:nvSpPr>
              <p:cNvPr name="Freeform 4" id="4"/>
              <p:cNvSpPr/>
              <p:nvPr/>
            </p:nvSpPr>
            <p:spPr>
              <a:xfrm flipH="false" flipV="false" rot="0">
                <a:off x="0" y="0"/>
                <a:ext cx="3130550" cy="41868551"/>
              </a:xfrm>
              <a:custGeom>
                <a:avLst/>
                <a:gdLst/>
                <a:ahLst/>
                <a:cxnLst/>
                <a:rect r="r" b="b" t="t" l="l"/>
                <a:pathLst>
                  <a:path h="41868551" w="3130550">
                    <a:moveTo>
                      <a:pt x="0" y="1123950"/>
                    </a:moveTo>
                    <a:lnTo>
                      <a:pt x="0" y="41868551"/>
                    </a:lnTo>
                    <a:lnTo>
                      <a:pt x="3130550" y="41868551"/>
                    </a:lnTo>
                    <a:lnTo>
                      <a:pt x="3130550" y="0"/>
                    </a:lnTo>
                    <a:close/>
                  </a:path>
                </a:pathLst>
              </a:custGeom>
              <a:solidFill>
                <a:srgbClr val="4E2C69"/>
              </a:solidFill>
            </p:spPr>
          </p:sp>
        </p:grpSp>
        <p:sp>
          <p:nvSpPr>
            <p:cNvPr name="Freeform 5" id="5"/>
            <p:cNvSpPr/>
            <p:nvPr/>
          </p:nvSpPr>
          <p:spPr>
            <a:xfrm flipH="false" flipV="false" rot="0">
              <a:off x="0" y="0"/>
              <a:ext cx="3066088" cy="1750636"/>
            </a:xfrm>
            <a:custGeom>
              <a:avLst/>
              <a:gdLst/>
              <a:ahLst/>
              <a:cxnLst/>
              <a:rect r="r" b="b" t="t" l="l"/>
              <a:pathLst>
                <a:path h="1750636" w="3066088">
                  <a:moveTo>
                    <a:pt x="0" y="0"/>
                  </a:moveTo>
                  <a:lnTo>
                    <a:pt x="3066088" y="0"/>
                  </a:lnTo>
                  <a:lnTo>
                    <a:pt x="3066088" y="1750636"/>
                  </a:lnTo>
                  <a:lnTo>
                    <a:pt x="0" y="1750636"/>
                  </a:lnTo>
                  <a:lnTo>
                    <a:pt x="0" y="0"/>
                  </a:lnTo>
                  <a:close/>
                </a:path>
              </a:pathLst>
            </a:custGeom>
            <a:blipFill>
              <a:blip r:embed="rId2">
                <a:extLst>
                  <a:ext uri="{96DAC541-7B7A-43D3-8B79-37D633B846F1}">
                    <asvg:svgBlip xmlns:asvg="http://schemas.microsoft.com/office/drawing/2016/SVG/main" r:embed="rId3"/>
                  </a:ext>
                </a:extLst>
              </a:blip>
              <a:stretch>
                <a:fillRect l="0" t="-51576" r="0" b="0"/>
              </a:stretch>
            </a:blipFill>
          </p:spPr>
        </p:sp>
      </p:grpSp>
      <p:grpSp>
        <p:nvGrpSpPr>
          <p:cNvPr name="Group 6" id="6"/>
          <p:cNvGrpSpPr/>
          <p:nvPr/>
        </p:nvGrpSpPr>
        <p:grpSpPr>
          <a:xfrm rot="0">
            <a:off x="2453242" y="685941"/>
            <a:ext cx="13381515" cy="3548663"/>
            <a:chOff x="0" y="0"/>
            <a:chExt cx="17842021" cy="4731551"/>
          </a:xfrm>
        </p:grpSpPr>
        <p:sp>
          <p:nvSpPr>
            <p:cNvPr name="TextBox 7" id="7"/>
            <p:cNvSpPr txBox="true"/>
            <p:nvPr/>
          </p:nvSpPr>
          <p:spPr>
            <a:xfrm rot="0">
              <a:off x="0" y="95250"/>
              <a:ext cx="17842021" cy="1928283"/>
            </a:xfrm>
            <a:prstGeom prst="rect">
              <a:avLst/>
            </a:prstGeom>
          </p:spPr>
          <p:txBody>
            <a:bodyPr anchor="t" rtlCol="false" tIns="0" lIns="0" bIns="0" rIns="0">
              <a:spAutoFit/>
            </a:bodyPr>
            <a:lstStyle/>
            <a:p>
              <a:pPr algn="ctr">
                <a:lnSpc>
                  <a:spcPts val="10999"/>
                </a:lnSpc>
              </a:pPr>
              <a:r>
                <a:rPr lang="en-US" sz="9999">
                  <a:solidFill>
                    <a:srgbClr val="4E2C69"/>
                  </a:solidFill>
                  <a:latin typeface="Fira Sans Semi-Bold"/>
                </a:rPr>
                <a:t>Conclusion:</a:t>
              </a:r>
            </a:p>
          </p:txBody>
        </p:sp>
        <p:sp>
          <p:nvSpPr>
            <p:cNvPr name="TextBox 8" id="8"/>
            <p:cNvSpPr txBox="true"/>
            <p:nvPr/>
          </p:nvSpPr>
          <p:spPr>
            <a:xfrm rot="0">
              <a:off x="0" y="2495036"/>
              <a:ext cx="17842021" cy="2236515"/>
            </a:xfrm>
            <a:prstGeom prst="rect">
              <a:avLst/>
            </a:prstGeom>
          </p:spPr>
          <p:txBody>
            <a:bodyPr anchor="t" rtlCol="false" tIns="0" lIns="0" bIns="0" rIns="0">
              <a:spAutoFit/>
            </a:bodyPr>
            <a:lstStyle/>
            <a:p>
              <a:pPr algn="ctr">
                <a:lnSpc>
                  <a:spcPts val="4200"/>
                </a:lnSpc>
              </a:pPr>
              <a:r>
                <a:rPr lang="en-US" sz="3500" spc="105">
                  <a:solidFill>
                    <a:srgbClr val="D6029B"/>
                  </a:solidFill>
                  <a:latin typeface="Fira Sans Semi-Bold"/>
                </a:rPr>
                <a:t>Bidnevent is an event management platform designed to simplify event planning, foster innovation, and enhance collaboration. </a:t>
              </a:r>
            </a:p>
            <a:p>
              <a:pPr algn="ctr">
                <a:lnSpc>
                  <a:spcPts val="720"/>
                </a:lnSpc>
              </a:pPr>
            </a:p>
          </p:txBody>
        </p:sp>
      </p:grpSp>
      <p:sp>
        <p:nvSpPr>
          <p:cNvPr name="TextBox 9" id="9"/>
          <p:cNvSpPr txBox="true"/>
          <p:nvPr/>
        </p:nvSpPr>
        <p:spPr>
          <a:xfrm rot="0">
            <a:off x="10004458" y="4046282"/>
            <a:ext cx="7076865" cy="4358640"/>
          </a:xfrm>
          <a:prstGeom prst="rect">
            <a:avLst/>
          </a:prstGeom>
        </p:spPr>
        <p:txBody>
          <a:bodyPr anchor="t" rtlCol="false" tIns="0" lIns="0" bIns="0" rIns="0">
            <a:spAutoFit/>
          </a:bodyPr>
          <a:lstStyle/>
          <a:p>
            <a:pPr algn="ctr">
              <a:lnSpc>
                <a:spcPts val="3884"/>
              </a:lnSpc>
            </a:pPr>
          </a:p>
          <a:p>
            <a:pPr algn="ctr">
              <a:lnSpc>
                <a:spcPts val="3884"/>
              </a:lnSpc>
            </a:pPr>
            <a:r>
              <a:rPr lang="en-US" sz="2775" spc="13">
                <a:solidFill>
                  <a:srgbClr val="000000"/>
                </a:solidFill>
                <a:latin typeface="Fira Sans"/>
              </a:rPr>
              <a:t>In summary, Bidnevent is poised to revolutionize event management by providing a fresh perspective on event planning, empowering users with a dynamic platform that simplifies event organization, fosters innovation, and brings unique and exciting events to life.</a:t>
            </a:r>
          </a:p>
          <a:p>
            <a:pPr algn="ctr" marL="0" indent="0" lvl="0">
              <a:lnSpc>
                <a:spcPts val="3884"/>
              </a:lnSpc>
              <a:spcBef>
                <a:spcPct val="0"/>
              </a:spcBef>
            </a:pPr>
          </a:p>
        </p:txBody>
      </p:sp>
      <p:sp>
        <p:nvSpPr>
          <p:cNvPr name="TextBox 10" id="10"/>
          <p:cNvSpPr txBox="true"/>
          <p:nvPr/>
        </p:nvSpPr>
        <p:spPr>
          <a:xfrm rot="0">
            <a:off x="1028700" y="4774945"/>
            <a:ext cx="7076865" cy="2901315"/>
          </a:xfrm>
          <a:prstGeom prst="rect">
            <a:avLst/>
          </a:prstGeom>
        </p:spPr>
        <p:txBody>
          <a:bodyPr anchor="t" rtlCol="false" tIns="0" lIns="0" bIns="0" rIns="0">
            <a:spAutoFit/>
          </a:bodyPr>
          <a:lstStyle/>
          <a:p>
            <a:pPr algn="ctr">
              <a:lnSpc>
                <a:spcPts val="3884"/>
              </a:lnSpc>
            </a:pPr>
            <a:r>
              <a:rPr lang="en-US" sz="2775" spc="13">
                <a:solidFill>
                  <a:srgbClr val="000000"/>
                </a:solidFill>
                <a:latin typeface="Fira Sans Light"/>
                <a:ea typeface="Fira Sans Light"/>
              </a:rPr>
              <a:t>●     Transparency: </a:t>
            </a:r>
          </a:p>
          <a:p>
            <a:pPr algn="ctr">
              <a:lnSpc>
                <a:spcPts val="3884"/>
              </a:lnSpc>
            </a:pPr>
          </a:p>
          <a:p>
            <a:pPr algn="ctr">
              <a:lnSpc>
                <a:spcPts val="3884"/>
              </a:lnSpc>
            </a:pPr>
            <a:r>
              <a:rPr lang="en-US" sz="2775" spc="13">
                <a:solidFill>
                  <a:srgbClr val="000000"/>
                </a:solidFill>
                <a:latin typeface="Fira Sans Bold"/>
              </a:rPr>
              <a:t> Bidnevent establishes a transparent marketplace, benefiting both event organizers and vendors.</a:t>
            </a:r>
          </a:p>
          <a:p>
            <a:pPr algn="ctr" marL="0" indent="0" lvl="0">
              <a:lnSpc>
                <a:spcPts val="3884"/>
              </a:lnSpc>
              <a:spcBef>
                <a:spcPct val="0"/>
              </a:spcBef>
            </a:pPr>
          </a:p>
        </p:txBody>
      </p:sp>
      <p:sp>
        <p:nvSpPr>
          <p:cNvPr name="AutoShape 11" id="11"/>
          <p:cNvSpPr/>
          <p:nvPr/>
        </p:nvSpPr>
        <p:spPr>
          <a:xfrm rot="5400000">
            <a:off x="7412448" y="6407243"/>
            <a:ext cx="3463104" cy="0"/>
          </a:xfrm>
          <a:prstGeom prst="line">
            <a:avLst/>
          </a:prstGeom>
          <a:ln cap="rnd" w="76200">
            <a:solidFill>
              <a:srgbClr val="D6029B"/>
            </a:solidFill>
            <a:prstDash val="sysDot"/>
            <a:headEnd type="none" len="sm" w="sm"/>
            <a:tailEnd type="none" len="sm" w="sm"/>
          </a:ln>
        </p:spPr>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4E2C69"/>
        </a:solidFill>
      </p:bgPr>
    </p:bg>
    <p:spTree>
      <p:nvGrpSpPr>
        <p:cNvPr id="1" name=""/>
        <p:cNvGrpSpPr/>
        <p:nvPr/>
      </p:nvGrpSpPr>
      <p:grpSpPr>
        <a:xfrm>
          <a:off x="0" y="0"/>
          <a:ext cx="0" cy="0"/>
          <a:chOff x="0" y="0"/>
          <a:chExt cx="0" cy="0"/>
        </a:xfrm>
      </p:grpSpPr>
      <p:sp>
        <p:nvSpPr>
          <p:cNvPr name="TextBox 2" id="2"/>
          <p:cNvSpPr txBox="true"/>
          <p:nvPr/>
        </p:nvSpPr>
        <p:spPr>
          <a:xfrm rot="0">
            <a:off x="1262707" y="1662509"/>
            <a:ext cx="8923767" cy="1193800"/>
          </a:xfrm>
          <a:prstGeom prst="rect">
            <a:avLst/>
          </a:prstGeom>
        </p:spPr>
        <p:txBody>
          <a:bodyPr anchor="t" rtlCol="false" tIns="0" lIns="0" bIns="0" rIns="0">
            <a:spAutoFit/>
          </a:bodyPr>
          <a:lstStyle/>
          <a:p>
            <a:pPr>
              <a:lnSpc>
                <a:spcPts val="9799"/>
              </a:lnSpc>
              <a:spcBef>
                <a:spcPct val="0"/>
              </a:spcBef>
            </a:pPr>
            <a:r>
              <a:rPr lang="en-US" sz="6999" spc="-139">
                <a:solidFill>
                  <a:srgbClr val="FFFFFF"/>
                </a:solidFill>
                <a:latin typeface="Fira Sans Medium"/>
              </a:rPr>
              <a:t>FUTURE SCOPE:</a:t>
            </a:r>
          </a:p>
        </p:txBody>
      </p:sp>
      <p:sp>
        <p:nvSpPr>
          <p:cNvPr name="Freeform 3" id="3"/>
          <p:cNvSpPr/>
          <p:nvPr/>
        </p:nvSpPr>
        <p:spPr>
          <a:xfrm flipH="false" flipV="false" rot="0">
            <a:off x="12038446" y="-2389613"/>
            <a:ext cx="8370405" cy="4779226"/>
          </a:xfrm>
          <a:custGeom>
            <a:avLst/>
            <a:gdLst/>
            <a:ahLst/>
            <a:cxnLst/>
            <a:rect r="r" b="b" t="t" l="l"/>
            <a:pathLst>
              <a:path h="4779226" w="8370405">
                <a:moveTo>
                  <a:pt x="0" y="0"/>
                </a:moveTo>
                <a:lnTo>
                  <a:pt x="8370405" y="0"/>
                </a:lnTo>
                <a:lnTo>
                  <a:pt x="8370405" y="4779226"/>
                </a:lnTo>
                <a:lnTo>
                  <a:pt x="0" y="4779226"/>
                </a:lnTo>
                <a:lnTo>
                  <a:pt x="0" y="0"/>
                </a:lnTo>
                <a:close/>
              </a:path>
            </a:pathLst>
          </a:custGeom>
          <a:blipFill>
            <a:blip r:embed="rId2">
              <a:extLst>
                <a:ext uri="{96DAC541-7B7A-43D3-8B79-37D633B846F1}">
                  <asvg:svgBlip xmlns:asvg="http://schemas.microsoft.com/office/drawing/2016/SVG/main" r:embed="rId3"/>
                </a:ext>
              </a:extLst>
            </a:blip>
            <a:stretch>
              <a:fillRect l="0" t="-51576" r="0" b="0"/>
            </a:stretch>
          </a:blipFill>
        </p:spPr>
      </p:sp>
      <p:sp>
        <p:nvSpPr>
          <p:cNvPr name="TextBox 4" id="4"/>
          <p:cNvSpPr txBox="true"/>
          <p:nvPr/>
        </p:nvSpPr>
        <p:spPr>
          <a:xfrm rot="0">
            <a:off x="1262707" y="4685109"/>
            <a:ext cx="3753933" cy="1057275"/>
          </a:xfrm>
          <a:prstGeom prst="rect">
            <a:avLst/>
          </a:prstGeom>
        </p:spPr>
        <p:txBody>
          <a:bodyPr anchor="t" rtlCol="false" tIns="0" lIns="0" bIns="0" rIns="0">
            <a:spAutoFit/>
          </a:bodyPr>
          <a:lstStyle/>
          <a:p>
            <a:pPr>
              <a:lnSpc>
                <a:spcPts val="4200"/>
              </a:lnSpc>
            </a:pPr>
            <a:r>
              <a:rPr lang="en-US" sz="3000" spc="15">
                <a:solidFill>
                  <a:srgbClr val="FFFFFF"/>
                </a:solidFill>
                <a:latin typeface="Fira Sans Bold"/>
              </a:rPr>
              <a:t>Bidding feature enhancement:</a:t>
            </a:r>
          </a:p>
        </p:txBody>
      </p:sp>
      <p:sp>
        <p:nvSpPr>
          <p:cNvPr name="TextBox 5" id="5"/>
          <p:cNvSpPr txBox="true"/>
          <p:nvPr/>
        </p:nvSpPr>
        <p:spPr>
          <a:xfrm rot="0">
            <a:off x="1262707" y="6083966"/>
            <a:ext cx="3753933" cy="1553845"/>
          </a:xfrm>
          <a:prstGeom prst="rect">
            <a:avLst/>
          </a:prstGeom>
        </p:spPr>
        <p:txBody>
          <a:bodyPr anchor="t" rtlCol="false" tIns="0" lIns="0" bIns="0" rIns="0">
            <a:spAutoFit/>
          </a:bodyPr>
          <a:lstStyle/>
          <a:p>
            <a:pPr marL="0" indent="0" lvl="0">
              <a:lnSpc>
                <a:spcPts val="3079"/>
              </a:lnSpc>
              <a:spcBef>
                <a:spcPct val="0"/>
              </a:spcBef>
            </a:pPr>
            <a:r>
              <a:rPr lang="en-US" sz="2199" spc="10">
                <a:solidFill>
                  <a:srgbClr val="FFFFFF"/>
                </a:solidFill>
                <a:latin typeface="Fira Sans Light"/>
              </a:rPr>
              <a:t>Allowing vendors to bid on categorized events on specific budget, package type and agent brokerage</a:t>
            </a:r>
          </a:p>
        </p:txBody>
      </p:sp>
      <p:sp>
        <p:nvSpPr>
          <p:cNvPr name="TextBox 6" id="6"/>
          <p:cNvSpPr txBox="true"/>
          <p:nvPr/>
        </p:nvSpPr>
        <p:spPr>
          <a:xfrm rot="0">
            <a:off x="6894174" y="4685109"/>
            <a:ext cx="3753933" cy="523875"/>
          </a:xfrm>
          <a:prstGeom prst="rect">
            <a:avLst/>
          </a:prstGeom>
        </p:spPr>
        <p:txBody>
          <a:bodyPr anchor="t" rtlCol="false" tIns="0" lIns="0" bIns="0" rIns="0">
            <a:spAutoFit/>
          </a:bodyPr>
          <a:lstStyle/>
          <a:p>
            <a:pPr>
              <a:lnSpc>
                <a:spcPts val="4200"/>
              </a:lnSpc>
            </a:pPr>
            <a:r>
              <a:rPr lang="en-US" sz="3000" spc="15">
                <a:solidFill>
                  <a:srgbClr val="FFFFFF"/>
                </a:solidFill>
                <a:latin typeface="Fira Sans Bold"/>
              </a:rPr>
              <a:t>Search Filter:</a:t>
            </a:r>
          </a:p>
        </p:txBody>
      </p:sp>
      <p:sp>
        <p:nvSpPr>
          <p:cNvPr name="TextBox 7" id="7"/>
          <p:cNvSpPr txBox="true"/>
          <p:nvPr/>
        </p:nvSpPr>
        <p:spPr>
          <a:xfrm rot="0">
            <a:off x="6894174" y="6083966"/>
            <a:ext cx="3753933" cy="1944370"/>
          </a:xfrm>
          <a:prstGeom prst="rect">
            <a:avLst/>
          </a:prstGeom>
        </p:spPr>
        <p:txBody>
          <a:bodyPr anchor="t" rtlCol="false" tIns="0" lIns="0" bIns="0" rIns="0">
            <a:spAutoFit/>
          </a:bodyPr>
          <a:lstStyle/>
          <a:p>
            <a:pPr>
              <a:lnSpc>
                <a:spcPts val="3079"/>
              </a:lnSpc>
            </a:pPr>
            <a:r>
              <a:rPr lang="en-US" sz="2199" spc="10">
                <a:solidFill>
                  <a:srgbClr val="FFFFFF"/>
                </a:solidFill>
                <a:latin typeface="Fira Sans Light"/>
              </a:rPr>
              <a:t>Customers can search according to their requirements. Users can sort </a:t>
            </a:r>
          </a:p>
          <a:p>
            <a:pPr marL="0" indent="0" lvl="0">
              <a:lnSpc>
                <a:spcPts val="3079"/>
              </a:lnSpc>
              <a:spcBef>
                <a:spcPct val="0"/>
              </a:spcBef>
            </a:pPr>
            <a:r>
              <a:rPr lang="en-US" sz="2199" spc="10">
                <a:solidFill>
                  <a:srgbClr val="FFFFFF"/>
                </a:solidFill>
                <a:latin typeface="Fira Sans Light"/>
              </a:rPr>
              <a:t>these specifications for events</a:t>
            </a:r>
          </a:p>
        </p:txBody>
      </p:sp>
      <p:sp>
        <p:nvSpPr>
          <p:cNvPr name="TextBox 8" id="8"/>
          <p:cNvSpPr txBox="true"/>
          <p:nvPr/>
        </p:nvSpPr>
        <p:spPr>
          <a:xfrm rot="0">
            <a:off x="12469715" y="4647009"/>
            <a:ext cx="3753933" cy="1057275"/>
          </a:xfrm>
          <a:prstGeom prst="rect">
            <a:avLst/>
          </a:prstGeom>
        </p:spPr>
        <p:txBody>
          <a:bodyPr anchor="t" rtlCol="false" tIns="0" lIns="0" bIns="0" rIns="0">
            <a:spAutoFit/>
          </a:bodyPr>
          <a:lstStyle/>
          <a:p>
            <a:pPr>
              <a:lnSpc>
                <a:spcPts val="4200"/>
              </a:lnSpc>
            </a:pPr>
            <a:r>
              <a:rPr lang="en-US" sz="3000" spc="15">
                <a:solidFill>
                  <a:srgbClr val="FFFFFF"/>
                </a:solidFill>
                <a:latin typeface="Fira Sans Bold"/>
              </a:rPr>
              <a:t>Introducing Different Packages</a:t>
            </a:r>
          </a:p>
        </p:txBody>
      </p:sp>
      <p:sp>
        <p:nvSpPr>
          <p:cNvPr name="TextBox 9" id="9"/>
          <p:cNvSpPr txBox="true"/>
          <p:nvPr/>
        </p:nvSpPr>
        <p:spPr>
          <a:xfrm rot="0">
            <a:off x="12469715" y="6083966"/>
            <a:ext cx="3753933" cy="2725420"/>
          </a:xfrm>
          <a:prstGeom prst="rect">
            <a:avLst/>
          </a:prstGeom>
        </p:spPr>
        <p:txBody>
          <a:bodyPr anchor="t" rtlCol="false" tIns="0" lIns="0" bIns="0" rIns="0">
            <a:spAutoFit/>
          </a:bodyPr>
          <a:lstStyle/>
          <a:p>
            <a:pPr marL="0" indent="0" lvl="0">
              <a:lnSpc>
                <a:spcPts val="3079"/>
              </a:lnSpc>
              <a:spcBef>
                <a:spcPct val="0"/>
              </a:spcBef>
            </a:pPr>
            <a:r>
              <a:rPr lang="en-US" sz="2199" spc="10">
                <a:solidFill>
                  <a:srgbClr val="FFFFFF"/>
                </a:solidFill>
                <a:latin typeface="Fira Sans Light"/>
              </a:rPr>
              <a:t>Users can take advantage of previously introduced packages wich will allow them to select any package without making contacts multiple times and waiting for bidding responses</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D6029B"/>
        </a:solidFill>
      </p:bgPr>
    </p:bg>
    <p:spTree>
      <p:nvGrpSpPr>
        <p:cNvPr id="1" name=""/>
        <p:cNvGrpSpPr/>
        <p:nvPr/>
      </p:nvGrpSpPr>
      <p:grpSpPr>
        <a:xfrm>
          <a:off x="0" y="0"/>
          <a:ext cx="0" cy="0"/>
          <a:chOff x="0" y="0"/>
          <a:chExt cx="0" cy="0"/>
        </a:xfrm>
      </p:grpSpPr>
      <p:grpSp>
        <p:nvGrpSpPr>
          <p:cNvPr name="Group 2" id="2"/>
          <p:cNvGrpSpPr/>
          <p:nvPr/>
        </p:nvGrpSpPr>
        <p:grpSpPr>
          <a:xfrm rot="0">
            <a:off x="11511421" y="1028700"/>
            <a:ext cx="9737102" cy="9547574"/>
            <a:chOff x="0" y="0"/>
            <a:chExt cx="12982803" cy="12730098"/>
          </a:xfrm>
        </p:grpSpPr>
        <p:sp>
          <p:nvSpPr>
            <p:cNvPr name="Freeform 3" id="3"/>
            <p:cNvSpPr/>
            <p:nvPr/>
          </p:nvSpPr>
          <p:spPr>
            <a:xfrm flipH="false" flipV="false" rot="0">
              <a:off x="0" y="6357796"/>
              <a:ext cx="11160540" cy="6372302"/>
            </a:xfrm>
            <a:custGeom>
              <a:avLst/>
              <a:gdLst/>
              <a:ahLst/>
              <a:cxnLst/>
              <a:rect r="r" b="b" t="t" l="l"/>
              <a:pathLst>
                <a:path h="6372302" w="11160540">
                  <a:moveTo>
                    <a:pt x="0" y="0"/>
                  </a:moveTo>
                  <a:lnTo>
                    <a:pt x="11160540" y="0"/>
                  </a:lnTo>
                  <a:lnTo>
                    <a:pt x="11160540" y="6372302"/>
                  </a:lnTo>
                  <a:lnTo>
                    <a:pt x="0" y="6372302"/>
                  </a:lnTo>
                  <a:lnTo>
                    <a:pt x="0" y="0"/>
                  </a:lnTo>
                  <a:close/>
                </a:path>
              </a:pathLst>
            </a:custGeom>
            <a:blipFill>
              <a:blip r:embed="rId2">
                <a:extLst>
                  <a:ext uri="{96DAC541-7B7A-43D3-8B79-37D633B846F1}">
                    <asvg:svgBlip xmlns:asvg="http://schemas.microsoft.com/office/drawing/2016/SVG/main" r:embed="rId3"/>
                  </a:ext>
                </a:extLst>
              </a:blip>
              <a:stretch>
                <a:fillRect l="0" t="-51576" r="0" b="0"/>
              </a:stretch>
            </a:blipFill>
          </p:spPr>
        </p:sp>
        <p:sp>
          <p:nvSpPr>
            <p:cNvPr name="Freeform 4" id="4"/>
            <p:cNvSpPr/>
            <p:nvPr/>
          </p:nvSpPr>
          <p:spPr>
            <a:xfrm flipH="false" flipV="false" rot="0">
              <a:off x="1822263" y="0"/>
              <a:ext cx="11160540" cy="6372302"/>
            </a:xfrm>
            <a:custGeom>
              <a:avLst/>
              <a:gdLst/>
              <a:ahLst/>
              <a:cxnLst/>
              <a:rect r="r" b="b" t="t" l="l"/>
              <a:pathLst>
                <a:path h="6372302" w="11160540">
                  <a:moveTo>
                    <a:pt x="0" y="0"/>
                  </a:moveTo>
                  <a:lnTo>
                    <a:pt x="11160540" y="0"/>
                  </a:lnTo>
                  <a:lnTo>
                    <a:pt x="11160540" y="6372302"/>
                  </a:lnTo>
                  <a:lnTo>
                    <a:pt x="0" y="6372302"/>
                  </a:lnTo>
                  <a:lnTo>
                    <a:pt x="0" y="0"/>
                  </a:lnTo>
                  <a:close/>
                </a:path>
              </a:pathLst>
            </a:custGeom>
            <a:blipFill>
              <a:blip r:embed="rId2">
                <a:extLst>
                  <a:ext uri="{96DAC541-7B7A-43D3-8B79-37D633B846F1}">
                    <asvg:svgBlip xmlns:asvg="http://schemas.microsoft.com/office/drawing/2016/SVG/main" r:embed="rId3"/>
                  </a:ext>
                </a:extLst>
              </a:blip>
              <a:stretch>
                <a:fillRect l="0" t="-51576" r="0" b="0"/>
              </a:stretch>
            </a:blipFill>
          </p:spPr>
        </p:sp>
      </p:grpSp>
      <p:sp>
        <p:nvSpPr>
          <p:cNvPr name="TextBox 5" id="5"/>
          <p:cNvSpPr txBox="true"/>
          <p:nvPr/>
        </p:nvSpPr>
        <p:spPr>
          <a:xfrm rot="0">
            <a:off x="1338586" y="4213430"/>
            <a:ext cx="9391050" cy="1193800"/>
          </a:xfrm>
          <a:prstGeom prst="rect">
            <a:avLst/>
          </a:prstGeom>
        </p:spPr>
        <p:txBody>
          <a:bodyPr anchor="t" rtlCol="false" tIns="0" lIns="0" bIns="0" rIns="0">
            <a:spAutoFit/>
          </a:bodyPr>
          <a:lstStyle/>
          <a:p>
            <a:pPr algn="ctr">
              <a:lnSpc>
                <a:spcPts val="9799"/>
              </a:lnSpc>
              <a:spcBef>
                <a:spcPct val="0"/>
              </a:spcBef>
            </a:pPr>
            <a:r>
              <a:rPr lang="en-US" sz="6999" spc="-139">
                <a:solidFill>
                  <a:srgbClr val="FFFFFF"/>
                </a:solidFill>
                <a:latin typeface="Fira Sans Medium"/>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898717" y="1904572"/>
            <a:ext cx="3740296" cy="3238928"/>
            <a:chOff x="0" y="0"/>
            <a:chExt cx="4282440" cy="3708400"/>
          </a:xfrm>
        </p:grpSpPr>
        <p:sp>
          <p:nvSpPr>
            <p:cNvPr name="Freeform 3" id="3"/>
            <p:cNvSpPr/>
            <p:nvPr/>
          </p:nvSpPr>
          <p:spPr>
            <a:xfrm flipH="false" flipV="false" rot="0">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2"/>
              <a:stretch>
                <a:fillRect l="0" t="-7739" r="0" b="-7739"/>
              </a:stretch>
            </a:blipFill>
          </p:spPr>
        </p:sp>
      </p:grpSp>
      <p:grpSp>
        <p:nvGrpSpPr>
          <p:cNvPr name="Group 4" id="4"/>
          <p:cNvGrpSpPr>
            <a:grpSpLocks noChangeAspect="true"/>
          </p:cNvGrpSpPr>
          <p:nvPr/>
        </p:nvGrpSpPr>
        <p:grpSpPr>
          <a:xfrm rot="0">
            <a:off x="5068349" y="4118119"/>
            <a:ext cx="3740296" cy="3238928"/>
            <a:chOff x="0" y="0"/>
            <a:chExt cx="4282440" cy="3708400"/>
          </a:xfrm>
        </p:grpSpPr>
        <p:sp>
          <p:nvSpPr>
            <p:cNvPr name="Freeform 5" id="5"/>
            <p:cNvSpPr/>
            <p:nvPr/>
          </p:nvSpPr>
          <p:spPr>
            <a:xfrm flipH="false" flipV="false" rot="0">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3"/>
              <a:stretch>
                <a:fillRect l="0" t="0" r="0" b="-53972"/>
              </a:stretch>
            </a:blipFill>
          </p:spPr>
        </p:sp>
      </p:grpSp>
      <p:grpSp>
        <p:nvGrpSpPr>
          <p:cNvPr name="Group 6" id="6"/>
          <p:cNvGrpSpPr>
            <a:grpSpLocks noChangeAspect="true"/>
          </p:cNvGrpSpPr>
          <p:nvPr/>
        </p:nvGrpSpPr>
        <p:grpSpPr>
          <a:xfrm rot="0">
            <a:off x="9430141" y="1904572"/>
            <a:ext cx="3740296" cy="3238928"/>
            <a:chOff x="0" y="0"/>
            <a:chExt cx="4282440" cy="3708400"/>
          </a:xfrm>
        </p:grpSpPr>
        <p:sp>
          <p:nvSpPr>
            <p:cNvPr name="Freeform 7" id="7"/>
            <p:cNvSpPr/>
            <p:nvPr/>
          </p:nvSpPr>
          <p:spPr>
            <a:xfrm flipH="false" flipV="false" rot="150000">
              <a:off x="2038" y="-44935"/>
              <a:ext cx="4278364" cy="3798269"/>
            </a:xfrm>
            <a:custGeom>
              <a:avLst/>
              <a:gdLst/>
              <a:ahLst/>
              <a:cxnLst/>
              <a:rect r="r" b="b" t="t" l="l"/>
              <a:pathLst>
                <a:path h="3798269" w="4278364">
                  <a:moveTo>
                    <a:pt x="3127894" y="0"/>
                  </a:moveTo>
                  <a:lnTo>
                    <a:pt x="988712" y="93399"/>
                  </a:lnTo>
                  <a:lnTo>
                    <a:pt x="0" y="1992534"/>
                  </a:lnTo>
                  <a:lnTo>
                    <a:pt x="1150470" y="3798270"/>
                  </a:lnTo>
                  <a:lnTo>
                    <a:pt x="3289652" y="3704871"/>
                  </a:lnTo>
                  <a:lnTo>
                    <a:pt x="4278364" y="1805736"/>
                  </a:lnTo>
                  <a:close/>
                </a:path>
              </a:pathLst>
            </a:custGeom>
            <a:blipFill>
              <a:blip r:embed="rId4"/>
              <a:stretch>
                <a:fillRect l="0" t="-24575" r="-9304" b="-94304"/>
              </a:stretch>
            </a:blipFill>
          </p:spPr>
        </p:sp>
      </p:grpSp>
      <p:grpSp>
        <p:nvGrpSpPr>
          <p:cNvPr name="Group 8" id="8"/>
          <p:cNvGrpSpPr>
            <a:grpSpLocks noChangeAspect="true"/>
          </p:cNvGrpSpPr>
          <p:nvPr/>
        </p:nvGrpSpPr>
        <p:grpSpPr>
          <a:xfrm rot="0">
            <a:off x="13789563" y="4118119"/>
            <a:ext cx="3740296" cy="3238928"/>
            <a:chOff x="0" y="0"/>
            <a:chExt cx="4282440" cy="3708400"/>
          </a:xfrm>
        </p:grpSpPr>
        <p:sp>
          <p:nvSpPr>
            <p:cNvPr name="Freeform 9" id="9"/>
            <p:cNvSpPr/>
            <p:nvPr/>
          </p:nvSpPr>
          <p:spPr>
            <a:xfrm flipH="false" flipV="false" rot="0">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5"/>
              <a:stretch>
                <a:fillRect l="0" t="-17077" r="0" b="-17077"/>
              </a:stretch>
            </a:blipFill>
          </p:spPr>
        </p:sp>
      </p:grpSp>
      <p:sp>
        <p:nvSpPr>
          <p:cNvPr name="TextBox 10" id="10"/>
          <p:cNvSpPr txBox="true"/>
          <p:nvPr/>
        </p:nvSpPr>
        <p:spPr>
          <a:xfrm rot="0">
            <a:off x="3412696" y="671513"/>
            <a:ext cx="11462608" cy="704850"/>
          </a:xfrm>
          <a:prstGeom prst="rect">
            <a:avLst/>
          </a:prstGeom>
        </p:spPr>
        <p:txBody>
          <a:bodyPr anchor="t" rtlCol="false" tIns="0" lIns="0" bIns="0" rIns="0">
            <a:spAutoFit/>
          </a:bodyPr>
          <a:lstStyle/>
          <a:p>
            <a:pPr algn="ctr">
              <a:lnSpc>
                <a:spcPts val="5519"/>
              </a:lnSpc>
            </a:pPr>
            <a:r>
              <a:rPr lang="en-US" sz="4599" spc="137">
                <a:solidFill>
                  <a:srgbClr val="4E2C69"/>
                </a:solidFill>
                <a:latin typeface="Fira Sans Semi-Bold"/>
              </a:rPr>
              <a:t>OUR TEAM</a:t>
            </a:r>
          </a:p>
        </p:txBody>
      </p:sp>
      <p:grpSp>
        <p:nvGrpSpPr>
          <p:cNvPr name="Group 11" id="11"/>
          <p:cNvGrpSpPr/>
          <p:nvPr/>
        </p:nvGrpSpPr>
        <p:grpSpPr>
          <a:xfrm rot="0">
            <a:off x="706558" y="5667375"/>
            <a:ext cx="4361792" cy="1689672"/>
            <a:chOff x="0" y="0"/>
            <a:chExt cx="5815723" cy="2252896"/>
          </a:xfrm>
        </p:grpSpPr>
        <p:sp>
          <p:nvSpPr>
            <p:cNvPr name="TextBox 12" id="12"/>
            <p:cNvSpPr txBox="true"/>
            <p:nvPr/>
          </p:nvSpPr>
          <p:spPr>
            <a:xfrm rot="0">
              <a:off x="0" y="-9525"/>
              <a:ext cx="5815723" cy="720725"/>
            </a:xfrm>
            <a:prstGeom prst="rect">
              <a:avLst/>
            </a:prstGeom>
          </p:spPr>
          <p:txBody>
            <a:bodyPr anchor="t" rtlCol="false" tIns="0" lIns="0" bIns="0" rIns="0">
              <a:spAutoFit/>
            </a:bodyPr>
            <a:lstStyle/>
            <a:p>
              <a:pPr algn="ctr">
                <a:lnSpc>
                  <a:spcPts val="4200"/>
                </a:lnSpc>
              </a:pPr>
              <a:r>
                <a:rPr lang="en-US" sz="3500" spc="105">
                  <a:solidFill>
                    <a:srgbClr val="4E2C69"/>
                  </a:solidFill>
                  <a:latin typeface="Fira Sans Semi-Bold"/>
                </a:rPr>
                <a:t>Shradha Saxena</a:t>
              </a:r>
            </a:p>
          </p:txBody>
        </p:sp>
        <p:sp>
          <p:nvSpPr>
            <p:cNvPr name="TextBox 13" id="13"/>
            <p:cNvSpPr txBox="true"/>
            <p:nvPr/>
          </p:nvSpPr>
          <p:spPr>
            <a:xfrm rot="0">
              <a:off x="0" y="887476"/>
              <a:ext cx="5815723" cy="676275"/>
            </a:xfrm>
            <a:prstGeom prst="rect">
              <a:avLst/>
            </a:prstGeom>
          </p:spPr>
          <p:txBody>
            <a:bodyPr anchor="t" rtlCol="false" tIns="0" lIns="0" bIns="0" rIns="0">
              <a:spAutoFit/>
            </a:bodyPr>
            <a:lstStyle/>
            <a:p>
              <a:pPr algn="ctr">
                <a:lnSpc>
                  <a:spcPts val="4200"/>
                </a:lnSpc>
              </a:pPr>
              <a:r>
                <a:rPr lang="en-US" sz="3000" spc="15">
                  <a:solidFill>
                    <a:srgbClr val="D6029B"/>
                  </a:solidFill>
                  <a:latin typeface="Fira Sans Medium"/>
                </a:rPr>
                <a:t>Front-end Developer</a:t>
              </a:r>
            </a:p>
          </p:txBody>
        </p:sp>
        <p:sp>
          <p:nvSpPr>
            <p:cNvPr name="TextBox 14" id="14"/>
            <p:cNvSpPr txBox="true"/>
            <p:nvPr/>
          </p:nvSpPr>
          <p:spPr>
            <a:xfrm rot="0">
              <a:off x="0" y="1759077"/>
              <a:ext cx="5815723" cy="493818"/>
            </a:xfrm>
            <a:prstGeom prst="rect">
              <a:avLst/>
            </a:prstGeom>
          </p:spPr>
          <p:txBody>
            <a:bodyPr anchor="t" rtlCol="false" tIns="0" lIns="0" bIns="0" rIns="0">
              <a:spAutoFit/>
            </a:bodyPr>
            <a:lstStyle/>
            <a:p>
              <a:pPr algn="ctr" marL="0" indent="0" lvl="0">
                <a:lnSpc>
                  <a:spcPts val="3079"/>
                </a:lnSpc>
                <a:spcBef>
                  <a:spcPct val="0"/>
                </a:spcBef>
              </a:pPr>
            </a:p>
          </p:txBody>
        </p:sp>
      </p:grpSp>
      <p:grpSp>
        <p:nvGrpSpPr>
          <p:cNvPr name="Group 15" id="15"/>
          <p:cNvGrpSpPr/>
          <p:nvPr/>
        </p:nvGrpSpPr>
        <p:grpSpPr>
          <a:xfrm rot="0">
            <a:off x="5068349" y="7741930"/>
            <a:ext cx="4361792" cy="1689672"/>
            <a:chOff x="0" y="0"/>
            <a:chExt cx="5815723" cy="2252896"/>
          </a:xfrm>
        </p:grpSpPr>
        <p:sp>
          <p:nvSpPr>
            <p:cNvPr name="TextBox 16" id="16"/>
            <p:cNvSpPr txBox="true"/>
            <p:nvPr/>
          </p:nvSpPr>
          <p:spPr>
            <a:xfrm rot="0">
              <a:off x="0" y="-9525"/>
              <a:ext cx="5815723" cy="720725"/>
            </a:xfrm>
            <a:prstGeom prst="rect">
              <a:avLst/>
            </a:prstGeom>
          </p:spPr>
          <p:txBody>
            <a:bodyPr anchor="t" rtlCol="false" tIns="0" lIns="0" bIns="0" rIns="0">
              <a:spAutoFit/>
            </a:bodyPr>
            <a:lstStyle/>
            <a:p>
              <a:pPr algn="ctr">
                <a:lnSpc>
                  <a:spcPts val="4200"/>
                </a:lnSpc>
              </a:pPr>
              <a:r>
                <a:rPr lang="en-US" sz="3500" spc="105">
                  <a:solidFill>
                    <a:srgbClr val="4E2C69"/>
                  </a:solidFill>
                  <a:latin typeface="Fira Sans Semi-Bold"/>
                </a:rPr>
                <a:t>Swapnil Gupta</a:t>
              </a:r>
            </a:p>
          </p:txBody>
        </p:sp>
        <p:sp>
          <p:nvSpPr>
            <p:cNvPr name="TextBox 17" id="17"/>
            <p:cNvSpPr txBox="true"/>
            <p:nvPr/>
          </p:nvSpPr>
          <p:spPr>
            <a:xfrm rot="0">
              <a:off x="0" y="887476"/>
              <a:ext cx="5815723" cy="676275"/>
            </a:xfrm>
            <a:prstGeom prst="rect">
              <a:avLst/>
            </a:prstGeom>
          </p:spPr>
          <p:txBody>
            <a:bodyPr anchor="t" rtlCol="false" tIns="0" lIns="0" bIns="0" rIns="0">
              <a:spAutoFit/>
            </a:bodyPr>
            <a:lstStyle/>
            <a:p>
              <a:pPr algn="ctr">
                <a:lnSpc>
                  <a:spcPts val="4200"/>
                </a:lnSpc>
              </a:pPr>
              <a:r>
                <a:rPr lang="en-US" sz="3000" spc="15">
                  <a:solidFill>
                    <a:srgbClr val="D6029B"/>
                  </a:solidFill>
                  <a:latin typeface="Fira Sans Medium"/>
                </a:rPr>
                <a:t>Front-end Developer</a:t>
              </a:r>
            </a:p>
          </p:txBody>
        </p:sp>
        <p:sp>
          <p:nvSpPr>
            <p:cNvPr name="TextBox 18" id="18"/>
            <p:cNvSpPr txBox="true"/>
            <p:nvPr/>
          </p:nvSpPr>
          <p:spPr>
            <a:xfrm rot="0">
              <a:off x="0" y="1759077"/>
              <a:ext cx="5815723" cy="493818"/>
            </a:xfrm>
            <a:prstGeom prst="rect">
              <a:avLst/>
            </a:prstGeom>
          </p:spPr>
          <p:txBody>
            <a:bodyPr anchor="t" rtlCol="false" tIns="0" lIns="0" bIns="0" rIns="0">
              <a:spAutoFit/>
            </a:bodyPr>
            <a:lstStyle/>
            <a:p>
              <a:pPr algn="ctr" marL="0" indent="0" lvl="0">
                <a:lnSpc>
                  <a:spcPts val="3079"/>
                </a:lnSpc>
                <a:spcBef>
                  <a:spcPct val="0"/>
                </a:spcBef>
              </a:pPr>
            </a:p>
          </p:txBody>
        </p:sp>
      </p:grpSp>
      <p:grpSp>
        <p:nvGrpSpPr>
          <p:cNvPr name="Group 19" id="19"/>
          <p:cNvGrpSpPr/>
          <p:nvPr/>
        </p:nvGrpSpPr>
        <p:grpSpPr>
          <a:xfrm rot="0">
            <a:off x="9269962" y="5597879"/>
            <a:ext cx="4361792" cy="1689672"/>
            <a:chOff x="0" y="0"/>
            <a:chExt cx="5815723" cy="2252896"/>
          </a:xfrm>
        </p:grpSpPr>
        <p:sp>
          <p:nvSpPr>
            <p:cNvPr name="TextBox 20" id="20"/>
            <p:cNvSpPr txBox="true"/>
            <p:nvPr/>
          </p:nvSpPr>
          <p:spPr>
            <a:xfrm rot="0">
              <a:off x="0" y="-9525"/>
              <a:ext cx="5815723" cy="720725"/>
            </a:xfrm>
            <a:prstGeom prst="rect">
              <a:avLst/>
            </a:prstGeom>
          </p:spPr>
          <p:txBody>
            <a:bodyPr anchor="t" rtlCol="false" tIns="0" lIns="0" bIns="0" rIns="0">
              <a:spAutoFit/>
            </a:bodyPr>
            <a:lstStyle/>
            <a:p>
              <a:pPr algn="ctr">
                <a:lnSpc>
                  <a:spcPts val="4200"/>
                </a:lnSpc>
              </a:pPr>
              <a:r>
                <a:rPr lang="en-US" sz="3500" spc="105">
                  <a:solidFill>
                    <a:srgbClr val="4E2C69"/>
                  </a:solidFill>
                  <a:latin typeface="Fira Sans Semi-Bold"/>
                </a:rPr>
                <a:t>Divya Singh</a:t>
              </a:r>
            </a:p>
          </p:txBody>
        </p:sp>
        <p:sp>
          <p:nvSpPr>
            <p:cNvPr name="TextBox 21" id="21"/>
            <p:cNvSpPr txBox="true"/>
            <p:nvPr/>
          </p:nvSpPr>
          <p:spPr>
            <a:xfrm rot="0">
              <a:off x="0" y="887476"/>
              <a:ext cx="5815723" cy="676275"/>
            </a:xfrm>
            <a:prstGeom prst="rect">
              <a:avLst/>
            </a:prstGeom>
          </p:spPr>
          <p:txBody>
            <a:bodyPr anchor="t" rtlCol="false" tIns="0" lIns="0" bIns="0" rIns="0">
              <a:spAutoFit/>
            </a:bodyPr>
            <a:lstStyle/>
            <a:p>
              <a:pPr algn="ctr">
                <a:lnSpc>
                  <a:spcPts val="4200"/>
                </a:lnSpc>
              </a:pPr>
              <a:r>
                <a:rPr lang="en-US" sz="3000" spc="15">
                  <a:solidFill>
                    <a:srgbClr val="D6029B"/>
                  </a:solidFill>
                  <a:latin typeface="Fira Sans Medium"/>
                </a:rPr>
                <a:t>Back-end Developer</a:t>
              </a:r>
            </a:p>
          </p:txBody>
        </p:sp>
        <p:sp>
          <p:nvSpPr>
            <p:cNvPr name="TextBox 22" id="22"/>
            <p:cNvSpPr txBox="true"/>
            <p:nvPr/>
          </p:nvSpPr>
          <p:spPr>
            <a:xfrm rot="0">
              <a:off x="0" y="1759077"/>
              <a:ext cx="5815723" cy="493818"/>
            </a:xfrm>
            <a:prstGeom prst="rect">
              <a:avLst/>
            </a:prstGeom>
          </p:spPr>
          <p:txBody>
            <a:bodyPr anchor="t" rtlCol="false" tIns="0" lIns="0" bIns="0" rIns="0">
              <a:spAutoFit/>
            </a:bodyPr>
            <a:lstStyle/>
            <a:p>
              <a:pPr algn="ctr" marL="0" indent="0" lvl="0">
                <a:lnSpc>
                  <a:spcPts val="3079"/>
                </a:lnSpc>
                <a:spcBef>
                  <a:spcPct val="0"/>
                </a:spcBef>
              </a:pPr>
            </a:p>
          </p:txBody>
        </p:sp>
      </p:grpSp>
      <p:grpSp>
        <p:nvGrpSpPr>
          <p:cNvPr name="Group 23" id="23"/>
          <p:cNvGrpSpPr/>
          <p:nvPr/>
        </p:nvGrpSpPr>
        <p:grpSpPr>
          <a:xfrm rot="0">
            <a:off x="13478815" y="7741930"/>
            <a:ext cx="4361792" cy="1689672"/>
            <a:chOff x="0" y="0"/>
            <a:chExt cx="5815723" cy="2252896"/>
          </a:xfrm>
        </p:grpSpPr>
        <p:sp>
          <p:nvSpPr>
            <p:cNvPr name="TextBox 24" id="24"/>
            <p:cNvSpPr txBox="true"/>
            <p:nvPr/>
          </p:nvSpPr>
          <p:spPr>
            <a:xfrm rot="0">
              <a:off x="0" y="-9525"/>
              <a:ext cx="5815723" cy="720725"/>
            </a:xfrm>
            <a:prstGeom prst="rect">
              <a:avLst/>
            </a:prstGeom>
          </p:spPr>
          <p:txBody>
            <a:bodyPr anchor="t" rtlCol="false" tIns="0" lIns="0" bIns="0" rIns="0">
              <a:spAutoFit/>
            </a:bodyPr>
            <a:lstStyle/>
            <a:p>
              <a:pPr algn="ctr">
                <a:lnSpc>
                  <a:spcPts val="4200"/>
                </a:lnSpc>
              </a:pPr>
              <a:r>
                <a:rPr lang="en-US" sz="3500" spc="105">
                  <a:solidFill>
                    <a:srgbClr val="4E2C69"/>
                  </a:solidFill>
                  <a:latin typeface="Fira Sans Semi-Bold"/>
                </a:rPr>
                <a:t>Arpita Chauhan</a:t>
              </a:r>
            </a:p>
          </p:txBody>
        </p:sp>
        <p:sp>
          <p:nvSpPr>
            <p:cNvPr name="TextBox 25" id="25"/>
            <p:cNvSpPr txBox="true"/>
            <p:nvPr/>
          </p:nvSpPr>
          <p:spPr>
            <a:xfrm rot="0">
              <a:off x="0" y="887476"/>
              <a:ext cx="5815723" cy="676275"/>
            </a:xfrm>
            <a:prstGeom prst="rect">
              <a:avLst/>
            </a:prstGeom>
          </p:spPr>
          <p:txBody>
            <a:bodyPr anchor="t" rtlCol="false" tIns="0" lIns="0" bIns="0" rIns="0">
              <a:spAutoFit/>
            </a:bodyPr>
            <a:lstStyle/>
            <a:p>
              <a:pPr algn="ctr">
                <a:lnSpc>
                  <a:spcPts val="4200"/>
                </a:lnSpc>
              </a:pPr>
              <a:r>
                <a:rPr lang="en-US" sz="3000" spc="15">
                  <a:solidFill>
                    <a:srgbClr val="D6029B"/>
                  </a:solidFill>
                  <a:latin typeface="Fira Sans Medium"/>
                </a:rPr>
                <a:t>Back-end Developer</a:t>
              </a:r>
            </a:p>
          </p:txBody>
        </p:sp>
        <p:sp>
          <p:nvSpPr>
            <p:cNvPr name="TextBox 26" id="26"/>
            <p:cNvSpPr txBox="true"/>
            <p:nvPr/>
          </p:nvSpPr>
          <p:spPr>
            <a:xfrm rot="0">
              <a:off x="0" y="1759077"/>
              <a:ext cx="5815723" cy="493818"/>
            </a:xfrm>
            <a:prstGeom prst="rect">
              <a:avLst/>
            </a:prstGeom>
          </p:spPr>
          <p:txBody>
            <a:bodyPr anchor="t" rtlCol="false" tIns="0" lIns="0" bIns="0" rIns="0">
              <a:spAutoFit/>
            </a:bodyPr>
            <a:lstStyle/>
            <a:p>
              <a:pPr algn="ctr" marL="0" indent="0" lvl="0">
                <a:lnSpc>
                  <a:spcPts val="3079"/>
                </a:lnSpc>
                <a:spcBef>
                  <a:spcPct val="0"/>
                </a:spcBef>
              </a:pP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5685272" y="2064527"/>
            <a:ext cx="6306340" cy="5461006"/>
            <a:chOff x="0" y="0"/>
            <a:chExt cx="4282440" cy="3708400"/>
          </a:xfrm>
        </p:grpSpPr>
        <p:sp>
          <p:nvSpPr>
            <p:cNvPr name="Freeform 3" id="3"/>
            <p:cNvSpPr/>
            <p:nvPr/>
          </p:nvSpPr>
          <p:spPr>
            <a:xfrm flipH="false" flipV="false" rot="0">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2"/>
              <a:stretch>
                <a:fillRect l="0" t="-94630" r="0" b="-61990"/>
              </a:stretch>
            </a:blipFill>
          </p:spPr>
        </p:sp>
      </p:grpSp>
      <p:sp>
        <p:nvSpPr>
          <p:cNvPr name="TextBox 4" id="4"/>
          <p:cNvSpPr txBox="true"/>
          <p:nvPr/>
        </p:nvSpPr>
        <p:spPr>
          <a:xfrm rot="0">
            <a:off x="3107137" y="671513"/>
            <a:ext cx="11462608" cy="704850"/>
          </a:xfrm>
          <a:prstGeom prst="rect">
            <a:avLst/>
          </a:prstGeom>
        </p:spPr>
        <p:txBody>
          <a:bodyPr anchor="t" rtlCol="false" tIns="0" lIns="0" bIns="0" rIns="0">
            <a:spAutoFit/>
          </a:bodyPr>
          <a:lstStyle/>
          <a:p>
            <a:pPr algn="ctr">
              <a:lnSpc>
                <a:spcPts val="5519"/>
              </a:lnSpc>
            </a:pPr>
            <a:r>
              <a:rPr lang="en-US" sz="4599" spc="137">
                <a:solidFill>
                  <a:srgbClr val="4E2C69"/>
                </a:solidFill>
                <a:latin typeface="Fira Sans Semi-Bold"/>
              </a:rPr>
              <a:t>OUR MENTOR</a:t>
            </a:r>
          </a:p>
        </p:txBody>
      </p:sp>
      <p:grpSp>
        <p:nvGrpSpPr>
          <p:cNvPr name="Group 5" id="5"/>
          <p:cNvGrpSpPr/>
          <p:nvPr/>
        </p:nvGrpSpPr>
        <p:grpSpPr>
          <a:xfrm rot="0">
            <a:off x="6657545" y="8009991"/>
            <a:ext cx="4793312" cy="2223072"/>
            <a:chOff x="0" y="0"/>
            <a:chExt cx="6391083" cy="2964096"/>
          </a:xfrm>
        </p:grpSpPr>
        <p:sp>
          <p:nvSpPr>
            <p:cNvPr name="TextBox 6" id="6"/>
            <p:cNvSpPr txBox="true"/>
            <p:nvPr/>
          </p:nvSpPr>
          <p:spPr>
            <a:xfrm rot="0">
              <a:off x="0" y="-9525"/>
              <a:ext cx="6391083" cy="720725"/>
            </a:xfrm>
            <a:prstGeom prst="rect">
              <a:avLst/>
            </a:prstGeom>
          </p:spPr>
          <p:txBody>
            <a:bodyPr anchor="t" rtlCol="false" tIns="0" lIns="0" bIns="0" rIns="0">
              <a:spAutoFit/>
            </a:bodyPr>
            <a:lstStyle/>
            <a:p>
              <a:pPr algn="ctr">
                <a:lnSpc>
                  <a:spcPts val="4200"/>
                </a:lnSpc>
              </a:pPr>
              <a:r>
                <a:rPr lang="en-US" sz="3500" spc="105">
                  <a:solidFill>
                    <a:srgbClr val="4E2C69"/>
                  </a:solidFill>
                  <a:latin typeface="Fira Sans Semi-Bold"/>
                </a:rPr>
                <a:t>Abhishek Tiwari</a:t>
              </a:r>
            </a:p>
          </p:txBody>
        </p:sp>
        <p:sp>
          <p:nvSpPr>
            <p:cNvPr name="TextBox 7" id="7"/>
            <p:cNvSpPr txBox="true"/>
            <p:nvPr/>
          </p:nvSpPr>
          <p:spPr>
            <a:xfrm rot="0">
              <a:off x="0" y="887476"/>
              <a:ext cx="6391083" cy="1387475"/>
            </a:xfrm>
            <a:prstGeom prst="rect">
              <a:avLst/>
            </a:prstGeom>
          </p:spPr>
          <p:txBody>
            <a:bodyPr anchor="t" rtlCol="false" tIns="0" lIns="0" bIns="0" rIns="0">
              <a:spAutoFit/>
            </a:bodyPr>
            <a:lstStyle/>
            <a:p>
              <a:pPr algn="ctr">
                <a:lnSpc>
                  <a:spcPts val="4200"/>
                </a:lnSpc>
              </a:pPr>
              <a:r>
                <a:rPr lang="en-US" sz="3000" spc="15">
                  <a:solidFill>
                    <a:srgbClr val="D6029B"/>
                  </a:solidFill>
                  <a:latin typeface="Fira Sans Medium"/>
                </a:rPr>
                <a:t>Technical Trainer</a:t>
              </a:r>
            </a:p>
            <a:p>
              <a:pPr algn="ctr">
                <a:lnSpc>
                  <a:spcPts val="4200"/>
                </a:lnSpc>
              </a:pPr>
              <a:r>
                <a:rPr lang="en-US" sz="3000" spc="15">
                  <a:solidFill>
                    <a:srgbClr val="D6029B"/>
                  </a:solidFill>
                  <a:latin typeface="Fira Sans Medium"/>
                </a:rPr>
                <a:t>Training And Development</a:t>
              </a:r>
            </a:p>
          </p:txBody>
        </p:sp>
        <p:sp>
          <p:nvSpPr>
            <p:cNvPr name="TextBox 8" id="8"/>
            <p:cNvSpPr txBox="true"/>
            <p:nvPr/>
          </p:nvSpPr>
          <p:spPr>
            <a:xfrm rot="0">
              <a:off x="0" y="2470277"/>
              <a:ext cx="6391083" cy="493818"/>
            </a:xfrm>
            <a:prstGeom prst="rect">
              <a:avLst/>
            </a:prstGeom>
          </p:spPr>
          <p:txBody>
            <a:bodyPr anchor="t" rtlCol="false" tIns="0" lIns="0" bIns="0" rIns="0">
              <a:spAutoFit/>
            </a:bodyPr>
            <a:lstStyle/>
            <a:p>
              <a:pPr algn="ctr" marL="0" indent="0" lvl="0">
                <a:lnSpc>
                  <a:spcPts val="3079"/>
                </a:lnSpc>
                <a:spcBef>
                  <a:spcPct val="0"/>
                </a:spcBef>
              </a:pPr>
            </a:p>
          </p:txBody>
        </p:sp>
      </p:grpSp>
      <p:sp>
        <p:nvSpPr>
          <p:cNvPr name="TextBox 9" id="9"/>
          <p:cNvSpPr txBox="true"/>
          <p:nvPr/>
        </p:nvSpPr>
        <p:spPr>
          <a:xfrm rot="0">
            <a:off x="9269962" y="6905281"/>
            <a:ext cx="4361792" cy="382270"/>
          </a:xfrm>
          <a:prstGeom prst="rect">
            <a:avLst/>
          </a:prstGeom>
        </p:spPr>
        <p:txBody>
          <a:bodyPr anchor="t" rtlCol="false" tIns="0" lIns="0" bIns="0" rIns="0">
            <a:spAutoFit/>
          </a:bodyPr>
          <a:lstStyle/>
          <a:p>
            <a:pPr algn="ctr" marL="0" indent="0" lvl="0">
              <a:lnSpc>
                <a:spcPts val="3079"/>
              </a:lnSpc>
              <a:spcBef>
                <a:spcPct val="0"/>
              </a:spcBef>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317314" y="1412564"/>
            <a:ext cx="9629456" cy="1422400"/>
          </a:xfrm>
          <a:prstGeom prst="rect">
            <a:avLst/>
          </a:prstGeom>
        </p:spPr>
        <p:txBody>
          <a:bodyPr anchor="t" rtlCol="false" tIns="0" lIns="0" bIns="0" rIns="0">
            <a:spAutoFit/>
          </a:bodyPr>
          <a:lstStyle/>
          <a:p>
            <a:pPr>
              <a:lnSpc>
                <a:spcPts val="10999"/>
              </a:lnSpc>
            </a:pPr>
            <a:r>
              <a:rPr lang="en-US" sz="9999">
                <a:solidFill>
                  <a:srgbClr val="4E2C69"/>
                </a:solidFill>
                <a:latin typeface="Fira Sans Semi-Bold"/>
              </a:rPr>
              <a:t>Objective</a:t>
            </a:r>
          </a:p>
        </p:txBody>
      </p:sp>
      <p:grpSp>
        <p:nvGrpSpPr>
          <p:cNvPr name="Group 3" id="3"/>
          <p:cNvGrpSpPr/>
          <p:nvPr/>
        </p:nvGrpSpPr>
        <p:grpSpPr>
          <a:xfrm rot="0">
            <a:off x="11408345" y="1028700"/>
            <a:ext cx="9737102" cy="9547574"/>
            <a:chOff x="0" y="0"/>
            <a:chExt cx="12982803" cy="12730098"/>
          </a:xfrm>
        </p:grpSpPr>
        <p:sp>
          <p:nvSpPr>
            <p:cNvPr name="Freeform 4" id="4"/>
            <p:cNvSpPr/>
            <p:nvPr/>
          </p:nvSpPr>
          <p:spPr>
            <a:xfrm flipH="false" flipV="false" rot="0">
              <a:off x="0" y="6357796"/>
              <a:ext cx="11160540" cy="6372302"/>
            </a:xfrm>
            <a:custGeom>
              <a:avLst/>
              <a:gdLst/>
              <a:ahLst/>
              <a:cxnLst/>
              <a:rect r="r" b="b" t="t" l="l"/>
              <a:pathLst>
                <a:path h="6372302" w="11160540">
                  <a:moveTo>
                    <a:pt x="0" y="0"/>
                  </a:moveTo>
                  <a:lnTo>
                    <a:pt x="11160540" y="0"/>
                  </a:lnTo>
                  <a:lnTo>
                    <a:pt x="11160540" y="6372302"/>
                  </a:lnTo>
                  <a:lnTo>
                    <a:pt x="0" y="6372302"/>
                  </a:lnTo>
                  <a:lnTo>
                    <a:pt x="0" y="0"/>
                  </a:lnTo>
                  <a:close/>
                </a:path>
              </a:pathLst>
            </a:custGeom>
            <a:blipFill>
              <a:blip r:embed="rId2">
                <a:extLst>
                  <a:ext uri="{96DAC541-7B7A-43D3-8B79-37D633B846F1}">
                    <asvg:svgBlip xmlns:asvg="http://schemas.microsoft.com/office/drawing/2016/SVG/main" r:embed="rId3"/>
                  </a:ext>
                </a:extLst>
              </a:blip>
              <a:stretch>
                <a:fillRect l="0" t="-51576" r="0" b="0"/>
              </a:stretch>
            </a:blipFill>
          </p:spPr>
        </p:sp>
        <p:sp>
          <p:nvSpPr>
            <p:cNvPr name="Freeform 5" id="5"/>
            <p:cNvSpPr/>
            <p:nvPr/>
          </p:nvSpPr>
          <p:spPr>
            <a:xfrm flipH="false" flipV="false" rot="0">
              <a:off x="1822263" y="0"/>
              <a:ext cx="11160540" cy="6372302"/>
            </a:xfrm>
            <a:custGeom>
              <a:avLst/>
              <a:gdLst/>
              <a:ahLst/>
              <a:cxnLst/>
              <a:rect r="r" b="b" t="t" l="l"/>
              <a:pathLst>
                <a:path h="6372302" w="11160540">
                  <a:moveTo>
                    <a:pt x="0" y="0"/>
                  </a:moveTo>
                  <a:lnTo>
                    <a:pt x="11160540" y="0"/>
                  </a:lnTo>
                  <a:lnTo>
                    <a:pt x="11160540" y="6372302"/>
                  </a:lnTo>
                  <a:lnTo>
                    <a:pt x="0" y="6372302"/>
                  </a:lnTo>
                  <a:lnTo>
                    <a:pt x="0" y="0"/>
                  </a:lnTo>
                  <a:close/>
                </a:path>
              </a:pathLst>
            </a:custGeom>
            <a:blipFill>
              <a:blip r:embed="rId2">
                <a:extLst>
                  <a:ext uri="{96DAC541-7B7A-43D3-8B79-37D633B846F1}">
                    <asvg:svgBlip xmlns:asvg="http://schemas.microsoft.com/office/drawing/2016/SVG/main" r:embed="rId3"/>
                  </a:ext>
                </a:extLst>
              </a:blip>
              <a:stretch>
                <a:fillRect l="0" t="-51576" r="0" b="0"/>
              </a:stretch>
            </a:blipFill>
          </p:spPr>
        </p:sp>
      </p:grpSp>
      <p:sp>
        <p:nvSpPr>
          <p:cNvPr name="TextBox 6" id="6"/>
          <p:cNvSpPr txBox="true"/>
          <p:nvPr/>
        </p:nvSpPr>
        <p:spPr>
          <a:xfrm rot="0">
            <a:off x="1317314" y="3001665"/>
            <a:ext cx="8063424" cy="4228168"/>
          </a:xfrm>
          <a:prstGeom prst="rect">
            <a:avLst/>
          </a:prstGeom>
        </p:spPr>
        <p:txBody>
          <a:bodyPr anchor="t" rtlCol="false" tIns="0" lIns="0" bIns="0" rIns="0">
            <a:spAutoFit/>
          </a:bodyPr>
          <a:lstStyle/>
          <a:p>
            <a:pPr>
              <a:lnSpc>
                <a:spcPts val="5611"/>
              </a:lnSpc>
            </a:pPr>
            <a:r>
              <a:rPr lang="en-US" sz="4007" spc="20">
                <a:solidFill>
                  <a:srgbClr val="000000"/>
                </a:solidFill>
                <a:latin typeface="Fira Sans Light"/>
              </a:rPr>
              <a:t>Create a unique e-commerce platform for event management allowing vendors to bid on categorized events with a spark of lightning and musical events.</a:t>
            </a:r>
          </a:p>
          <a:p>
            <a:pPr>
              <a:lnSpc>
                <a:spcPts val="5611"/>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D6029B"/>
        </a:solidFill>
      </p:bgPr>
    </p:bg>
    <p:spTree>
      <p:nvGrpSpPr>
        <p:cNvPr id="1" name=""/>
        <p:cNvGrpSpPr/>
        <p:nvPr/>
      </p:nvGrpSpPr>
      <p:grpSpPr>
        <a:xfrm>
          <a:off x="0" y="0"/>
          <a:ext cx="0" cy="0"/>
          <a:chOff x="0" y="0"/>
          <a:chExt cx="0" cy="0"/>
        </a:xfrm>
      </p:grpSpPr>
      <p:grpSp>
        <p:nvGrpSpPr>
          <p:cNvPr name="Group 2" id="2"/>
          <p:cNvGrpSpPr/>
          <p:nvPr/>
        </p:nvGrpSpPr>
        <p:grpSpPr>
          <a:xfrm rot="0">
            <a:off x="8536091" y="569287"/>
            <a:ext cx="9920264" cy="9148425"/>
            <a:chOff x="0" y="0"/>
            <a:chExt cx="13227018" cy="12197900"/>
          </a:xfrm>
        </p:grpSpPr>
        <p:sp>
          <p:nvSpPr>
            <p:cNvPr name="TextBox 3" id="3"/>
            <p:cNvSpPr txBox="true"/>
            <p:nvPr/>
          </p:nvSpPr>
          <p:spPr>
            <a:xfrm rot="0">
              <a:off x="0" y="95250"/>
              <a:ext cx="11431076" cy="1928283"/>
            </a:xfrm>
            <a:prstGeom prst="rect">
              <a:avLst/>
            </a:prstGeom>
          </p:spPr>
          <p:txBody>
            <a:bodyPr anchor="t" rtlCol="false" tIns="0" lIns="0" bIns="0" rIns="0">
              <a:spAutoFit/>
            </a:bodyPr>
            <a:lstStyle/>
            <a:p>
              <a:pPr>
                <a:lnSpc>
                  <a:spcPts val="10999"/>
                </a:lnSpc>
              </a:pPr>
              <a:r>
                <a:rPr lang="en-US" sz="9999">
                  <a:solidFill>
                    <a:srgbClr val="FFFFFF"/>
                  </a:solidFill>
                  <a:latin typeface="Fira Sans Semi-Bold"/>
                </a:rPr>
                <a:t>Scope</a:t>
              </a:r>
            </a:p>
          </p:txBody>
        </p:sp>
        <p:sp>
          <p:nvSpPr>
            <p:cNvPr name="TextBox 4" id="4"/>
            <p:cNvSpPr txBox="true"/>
            <p:nvPr/>
          </p:nvSpPr>
          <p:spPr>
            <a:xfrm rot="0">
              <a:off x="0" y="3231145"/>
              <a:ext cx="11431076" cy="3505200"/>
            </a:xfrm>
            <a:prstGeom prst="rect">
              <a:avLst/>
            </a:prstGeom>
          </p:spPr>
          <p:txBody>
            <a:bodyPr anchor="t" rtlCol="false" tIns="0" lIns="0" bIns="0" rIns="0">
              <a:spAutoFit/>
            </a:bodyPr>
            <a:lstStyle/>
            <a:p>
              <a:pPr>
                <a:lnSpc>
                  <a:spcPts val="3480"/>
                </a:lnSpc>
              </a:pPr>
              <a:r>
                <a:rPr lang="en-US" sz="2900" spc="87">
                  <a:solidFill>
                    <a:srgbClr val="FFFFFF"/>
                  </a:solidFill>
                  <a:latin typeface="Fira Sans Semi-Bold"/>
                </a:rPr>
                <a:t>Bidnevent is a pioneering e-commerce platform designed to revolutionize the world of event management. The project's main goal is to create a unique and user-friendly platform that empowers event organizers to efficiently plan and manage events. </a:t>
              </a:r>
            </a:p>
          </p:txBody>
        </p:sp>
        <p:sp>
          <p:nvSpPr>
            <p:cNvPr name="TextBox 5" id="5"/>
            <p:cNvSpPr txBox="true"/>
            <p:nvPr/>
          </p:nvSpPr>
          <p:spPr>
            <a:xfrm rot="0">
              <a:off x="0" y="7254425"/>
              <a:ext cx="11431076" cy="4943475"/>
            </a:xfrm>
            <a:prstGeom prst="rect">
              <a:avLst/>
            </a:prstGeom>
          </p:spPr>
          <p:txBody>
            <a:bodyPr anchor="t" rtlCol="false" tIns="0" lIns="0" bIns="0" rIns="0">
              <a:spAutoFit/>
            </a:bodyPr>
            <a:lstStyle/>
            <a:p>
              <a:pPr>
                <a:lnSpc>
                  <a:spcPts val="4200"/>
                </a:lnSpc>
              </a:pPr>
              <a:r>
                <a:rPr lang="en-US" sz="3000" spc="15">
                  <a:solidFill>
                    <a:srgbClr val="FFFFFF"/>
                  </a:solidFill>
                  <a:latin typeface="Fira Sans Light"/>
                </a:rPr>
                <a:t>Bidnevent is set to bring a fresh approach to event planning by incorporating the excitement of lightning and musical events. Our project is limited to the local area people of Mathura. Our project’s scope is to help people organize events remotely. </a:t>
              </a:r>
            </a:p>
            <a:p>
              <a:pPr>
                <a:lnSpc>
                  <a:spcPts val="4200"/>
                </a:lnSpc>
              </a:pPr>
            </a:p>
          </p:txBody>
        </p:sp>
        <p:sp>
          <p:nvSpPr>
            <p:cNvPr name="AutoShape 6" id="6"/>
            <p:cNvSpPr/>
            <p:nvPr/>
          </p:nvSpPr>
          <p:spPr>
            <a:xfrm flipH="true">
              <a:off x="0" y="2627339"/>
              <a:ext cx="13227018" cy="0"/>
            </a:xfrm>
            <a:prstGeom prst="line">
              <a:avLst/>
            </a:prstGeom>
            <a:ln cap="rnd" w="38100">
              <a:solidFill>
                <a:srgbClr val="FFD200"/>
              </a:solidFill>
              <a:prstDash val="solid"/>
              <a:headEnd type="none" len="sm" w="sm"/>
              <a:tailEnd type="none" len="sm" w="sm"/>
            </a:ln>
          </p:spPr>
        </p:sp>
      </p:grpSp>
      <p:sp>
        <p:nvSpPr>
          <p:cNvPr name="Freeform 7" id="7"/>
          <p:cNvSpPr/>
          <p:nvPr/>
        </p:nvSpPr>
        <p:spPr>
          <a:xfrm flipH="false" flipV="false" rot="0">
            <a:off x="-410093" y="1721812"/>
            <a:ext cx="8601310" cy="6843375"/>
          </a:xfrm>
          <a:custGeom>
            <a:avLst/>
            <a:gdLst/>
            <a:ahLst/>
            <a:cxnLst/>
            <a:rect r="r" b="b" t="t" l="l"/>
            <a:pathLst>
              <a:path h="6843375" w="8601310">
                <a:moveTo>
                  <a:pt x="0" y="0"/>
                </a:moveTo>
                <a:lnTo>
                  <a:pt x="8601310" y="0"/>
                </a:lnTo>
                <a:lnTo>
                  <a:pt x="8601310" y="6843376"/>
                </a:lnTo>
                <a:lnTo>
                  <a:pt x="0" y="6843376"/>
                </a:lnTo>
                <a:lnTo>
                  <a:pt x="0" y="0"/>
                </a:lnTo>
                <a:close/>
              </a:path>
            </a:pathLst>
          </a:custGeom>
          <a:blipFill>
            <a:blip r:embed="rId2"/>
            <a:stretch>
              <a:fillRect l="0" t="-13848" r="-68306" b="-5143"/>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502515" y="1371333"/>
            <a:ext cx="9711997" cy="2813050"/>
          </a:xfrm>
          <a:prstGeom prst="rect">
            <a:avLst/>
          </a:prstGeom>
        </p:spPr>
        <p:txBody>
          <a:bodyPr anchor="t" rtlCol="false" tIns="0" lIns="0" bIns="0" rIns="0">
            <a:spAutoFit/>
          </a:bodyPr>
          <a:lstStyle/>
          <a:p>
            <a:pPr>
              <a:lnSpc>
                <a:spcPts val="10999"/>
              </a:lnSpc>
            </a:pPr>
            <a:r>
              <a:rPr lang="en-US" sz="9999">
                <a:solidFill>
                  <a:srgbClr val="4E2C69"/>
                </a:solidFill>
                <a:latin typeface="Fira Sans Semi-Bold"/>
              </a:rPr>
              <a:t>Methodology:</a:t>
            </a:r>
          </a:p>
          <a:p>
            <a:pPr>
              <a:lnSpc>
                <a:spcPts val="10999"/>
              </a:lnSpc>
            </a:pPr>
          </a:p>
        </p:txBody>
      </p:sp>
      <p:grpSp>
        <p:nvGrpSpPr>
          <p:cNvPr name="Group 3" id="3"/>
          <p:cNvGrpSpPr/>
          <p:nvPr/>
        </p:nvGrpSpPr>
        <p:grpSpPr>
          <a:xfrm rot="0">
            <a:off x="1502515" y="3862453"/>
            <a:ext cx="4141024" cy="2400717"/>
            <a:chOff x="0" y="0"/>
            <a:chExt cx="5521365" cy="3200956"/>
          </a:xfrm>
        </p:grpSpPr>
        <p:sp>
          <p:nvSpPr>
            <p:cNvPr name="TextBox 4" id="4"/>
            <p:cNvSpPr txBox="true"/>
            <p:nvPr/>
          </p:nvSpPr>
          <p:spPr>
            <a:xfrm rot="0">
              <a:off x="0" y="-9525"/>
              <a:ext cx="5521365" cy="720725"/>
            </a:xfrm>
            <a:prstGeom prst="rect">
              <a:avLst/>
            </a:prstGeom>
          </p:spPr>
          <p:txBody>
            <a:bodyPr anchor="t" rtlCol="false" tIns="0" lIns="0" bIns="0" rIns="0">
              <a:spAutoFit/>
            </a:bodyPr>
            <a:lstStyle/>
            <a:p>
              <a:pPr>
                <a:lnSpc>
                  <a:spcPts val="4200"/>
                </a:lnSpc>
              </a:pPr>
              <a:r>
                <a:rPr lang="en-US" sz="3500" spc="105">
                  <a:solidFill>
                    <a:srgbClr val="D6029B"/>
                  </a:solidFill>
                  <a:latin typeface="Fira Sans Semi-Bold"/>
                </a:rPr>
                <a:t>Node JS </a:t>
              </a:r>
            </a:p>
          </p:txBody>
        </p:sp>
        <p:sp>
          <p:nvSpPr>
            <p:cNvPr name="TextBox 5" id="5"/>
            <p:cNvSpPr txBox="true"/>
            <p:nvPr/>
          </p:nvSpPr>
          <p:spPr>
            <a:xfrm rot="0">
              <a:off x="0" y="1102281"/>
              <a:ext cx="5521365" cy="2098675"/>
            </a:xfrm>
            <a:prstGeom prst="rect">
              <a:avLst/>
            </a:prstGeom>
          </p:spPr>
          <p:txBody>
            <a:bodyPr anchor="t" rtlCol="false" tIns="0" lIns="0" bIns="0" rIns="0">
              <a:spAutoFit/>
            </a:bodyPr>
            <a:lstStyle/>
            <a:p>
              <a:pPr>
                <a:lnSpc>
                  <a:spcPts val="4200"/>
                </a:lnSpc>
              </a:pPr>
              <a:r>
                <a:rPr lang="en-US" sz="3000" spc="15">
                  <a:solidFill>
                    <a:srgbClr val="000000"/>
                  </a:solidFill>
                  <a:latin typeface="Fira Sans Light"/>
                </a:rPr>
                <a:t>Used for connecting frontend with the database and server.</a:t>
              </a:r>
            </a:p>
          </p:txBody>
        </p:sp>
      </p:grpSp>
      <p:grpSp>
        <p:nvGrpSpPr>
          <p:cNvPr name="Group 6" id="6"/>
          <p:cNvGrpSpPr/>
          <p:nvPr/>
        </p:nvGrpSpPr>
        <p:grpSpPr>
          <a:xfrm rot="0">
            <a:off x="7073488" y="3862453"/>
            <a:ext cx="4141024" cy="4000917"/>
            <a:chOff x="0" y="0"/>
            <a:chExt cx="5521365" cy="5334556"/>
          </a:xfrm>
        </p:grpSpPr>
        <p:sp>
          <p:nvSpPr>
            <p:cNvPr name="TextBox 7" id="7"/>
            <p:cNvSpPr txBox="true"/>
            <p:nvPr/>
          </p:nvSpPr>
          <p:spPr>
            <a:xfrm rot="0">
              <a:off x="0" y="-9525"/>
              <a:ext cx="5521365" cy="720725"/>
            </a:xfrm>
            <a:prstGeom prst="rect">
              <a:avLst/>
            </a:prstGeom>
          </p:spPr>
          <p:txBody>
            <a:bodyPr anchor="t" rtlCol="false" tIns="0" lIns="0" bIns="0" rIns="0">
              <a:spAutoFit/>
            </a:bodyPr>
            <a:lstStyle/>
            <a:p>
              <a:pPr>
                <a:lnSpc>
                  <a:spcPts val="4200"/>
                </a:lnSpc>
              </a:pPr>
              <a:r>
                <a:rPr lang="en-US" sz="3500" spc="105">
                  <a:solidFill>
                    <a:srgbClr val="D6029B"/>
                  </a:solidFill>
                  <a:latin typeface="Fira Sans Semi-Bold"/>
                </a:rPr>
                <a:t>MongoDB</a:t>
              </a:r>
            </a:p>
          </p:txBody>
        </p:sp>
        <p:sp>
          <p:nvSpPr>
            <p:cNvPr name="TextBox 8" id="8"/>
            <p:cNvSpPr txBox="true"/>
            <p:nvPr/>
          </p:nvSpPr>
          <p:spPr>
            <a:xfrm rot="0">
              <a:off x="0" y="1102281"/>
              <a:ext cx="5521365" cy="4232275"/>
            </a:xfrm>
            <a:prstGeom prst="rect">
              <a:avLst/>
            </a:prstGeom>
          </p:spPr>
          <p:txBody>
            <a:bodyPr anchor="t" rtlCol="false" tIns="0" lIns="0" bIns="0" rIns="0">
              <a:spAutoFit/>
            </a:bodyPr>
            <a:lstStyle/>
            <a:p>
              <a:pPr>
                <a:lnSpc>
                  <a:spcPts val="4200"/>
                </a:lnSpc>
              </a:pPr>
              <a:r>
                <a:rPr lang="en-US" sz="3000" spc="15">
                  <a:solidFill>
                    <a:srgbClr val="000000"/>
                  </a:solidFill>
                  <a:latin typeface="Fira Sans Light"/>
                </a:rPr>
                <a:t>Used for storing data for all the authentic users and vendors and storing the item details for selling and bidding.</a:t>
              </a:r>
            </a:p>
            <a:p>
              <a:pPr>
                <a:lnSpc>
                  <a:spcPts val="4200"/>
                </a:lnSpc>
              </a:pPr>
            </a:p>
          </p:txBody>
        </p:sp>
      </p:grpSp>
      <p:grpSp>
        <p:nvGrpSpPr>
          <p:cNvPr name="Group 9" id="9"/>
          <p:cNvGrpSpPr/>
          <p:nvPr/>
        </p:nvGrpSpPr>
        <p:grpSpPr>
          <a:xfrm rot="0">
            <a:off x="12644462" y="3862453"/>
            <a:ext cx="4141024" cy="5037237"/>
            <a:chOff x="0" y="0"/>
            <a:chExt cx="5521365" cy="6716315"/>
          </a:xfrm>
        </p:grpSpPr>
        <p:sp>
          <p:nvSpPr>
            <p:cNvPr name="TextBox 10" id="10"/>
            <p:cNvSpPr txBox="true"/>
            <p:nvPr/>
          </p:nvSpPr>
          <p:spPr>
            <a:xfrm rot="0">
              <a:off x="0" y="-9525"/>
              <a:ext cx="5521365" cy="720725"/>
            </a:xfrm>
            <a:prstGeom prst="rect">
              <a:avLst/>
            </a:prstGeom>
          </p:spPr>
          <p:txBody>
            <a:bodyPr anchor="t" rtlCol="false" tIns="0" lIns="0" bIns="0" rIns="0">
              <a:spAutoFit/>
            </a:bodyPr>
            <a:lstStyle/>
            <a:p>
              <a:pPr>
                <a:lnSpc>
                  <a:spcPts val="4200"/>
                </a:lnSpc>
              </a:pPr>
              <a:r>
                <a:rPr lang="en-US" sz="3500" spc="105">
                  <a:solidFill>
                    <a:srgbClr val="D6029B"/>
                  </a:solidFill>
                  <a:latin typeface="Fira Sans Semi-Bold"/>
                </a:rPr>
                <a:t>HTML &amp; CSS</a:t>
              </a:r>
            </a:p>
          </p:txBody>
        </p:sp>
        <p:sp>
          <p:nvSpPr>
            <p:cNvPr name="TextBox 11" id="11"/>
            <p:cNvSpPr txBox="true"/>
            <p:nvPr/>
          </p:nvSpPr>
          <p:spPr>
            <a:xfrm rot="0">
              <a:off x="0" y="1102281"/>
              <a:ext cx="5521365" cy="5614035"/>
            </a:xfrm>
            <a:prstGeom prst="rect">
              <a:avLst/>
            </a:prstGeom>
          </p:spPr>
          <p:txBody>
            <a:bodyPr anchor="t" rtlCol="false" tIns="0" lIns="0" bIns="0" rIns="0">
              <a:spAutoFit/>
            </a:bodyPr>
            <a:lstStyle/>
            <a:p>
              <a:pPr>
                <a:lnSpc>
                  <a:spcPts val="4200"/>
                </a:lnSpc>
              </a:pPr>
              <a:r>
                <a:rPr lang="en-US" sz="3000" spc="15">
                  <a:solidFill>
                    <a:srgbClr val="000000"/>
                  </a:solidFill>
                  <a:latin typeface="Fira Sans Light"/>
                </a:rPr>
                <a:t>Used for the structure of the website, it gives an interface to our website</a:t>
              </a:r>
            </a:p>
            <a:p>
              <a:pPr>
                <a:lnSpc>
                  <a:spcPts val="3360"/>
                </a:lnSpc>
              </a:pPr>
              <a:r>
                <a:rPr lang="en-US" sz="2400" spc="12">
                  <a:solidFill>
                    <a:srgbClr val="000000"/>
                  </a:solidFill>
                  <a:latin typeface="Fira Sans Light"/>
                </a:rPr>
                <a:t>Used to define styles for the web pages, including the design, layout and variations in display for different devices and screen sizes.</a:t>
              </a:r>
            </a:p>
          </p:txBody>
        </p:sp>
      </p:grpSp>
      <p:grpSp>
        <p:nvGrpSpPr>
          <p:cNvPr name="Group 12" id="12"/>
          <p:cNvGrpSpPr/>
          <p:nvPr/>
        </p:nvGrpSpPr>
        <p:grpSpPr>
          <a:xfrm rot="0">
            <a:off x="0" y="9305925"/>
            <a:ext cx="19280880" cy="1312977"/>
            <a:chOff x="0" y="0"/>
            <a:chExt cx="25707840" cy="1750636"/>
          </a:xfrm>
        </p:grpSpPr>
        <p:grpSp>
          <p:nvGrpSpPr>
            <p:cNvPr name="Group 13" id="13"/>
            <p:cNvGrpSpPr/>
            <p:nvPr/>
          </p:nvGrpSpPr>
          <p:grpSpPr>
            <a:xfrm rot="5400000">
              <a:off x="13125860" y="-10831345"/>
              <a:ext cx="1750636" cy="23413325"/>
              <a:chOff x="0" y="0"/>
              <a:chExt cx="3130550" cy="41868551"/>
            </a:xfrm>
          </p:grpSpPr>
          <p:sp>
            <p:nvSpPr>
              <p:cNvPr name="Freeform 14" id="14"/>
              <p:cNvSpPr/>
              <p:nvPr/>
            </p:nvSpPr>
            <p:spPr>
              <a:xfrm flipH="false" flipV="false" rot="0">
                <a:off x="0" y="0"/>
                <a:ext cx="3130550" cy="41868551"/>
              </a:xfrm>
              <a:custGeom>
                <a:avLst/>
                <a:gdLst/>
                <a:ahLst/>
                <a:cxnLst/>
                <a:rect r="r" b="b" t="t" l="l"/>
                <a:pathLst>
                  <a:path h="41868551" w="3130550">
                    <a:moveTo>
                      <a:pt x="0" y="1123950"/>
                    </a:moveTo>
                    <a:lnTo>
                      <a:pt x="0" y="41868551"/>
                    </a:lnTo>
                    <a:lnTo>
                      <a:pt x="3130550" y="41868551"/>
                    </a:lnTo>
                    <a:lnTo>
                      <a:pt x="3130550" y="0"/>
                    </a:lnTo>
                    <a:close/>
                  </a:path>
                </a:pathLst>
              </a:custGeom>
              <a:solidFill>
                <a:srgbClr val="4E2C69"/>
              </a:solidFill>
            </p:spPr>
          </p:sp>
        </p:grpSp>
        <p:sp>
          <p:nvSpPr>
            <p:cNvPr name="Freeform 15" id="15"/>
            <p:cNvSpPr/>
            <p:nvPr/>
          </p:nvSpPr>
          <p:spPr>
            <a:xfrm flipH="false" flipV="false" rot="0">
              <a:off x="0" y="0"/>
              <a:ext cx="3066088" cy="1750636"/>
            </a:xfrm>
            <a:custGeom>
              <a:avLst/>
              <a:gdLst/>
              <a:ahLst/>
              <a:cxnLst/>
              <a:rect r="r" b="b" t="t" l="l"/>
              <a:pathLst>
                <a:path h="1750636" w="3066088">
                  <a:moveTo>
                    <a:pt x="0" y="0"/>
                  </a:moveTo>
                  <a:lnTo>
                    <a:pt x="3066088" y="0"/>
                  </a:lnTo>
                  <a:lnTo>
                    <a:pt x="3066088" y="1750636"/>
                  </a:lnTo>
                  <a:lnTo>
                    <a:pt x="0" y="1750636"/>
                  </a:lnTo>
                  <a:lnTo>
                    <a:pt x="0" y="0"/>
                  </a:lnTo>
                  <a:close/>
                </a:path>
              </a:pathLst>
            </a:custGeom>
            <a:blipFill>
              <a:blip r:embed="rId2">
                <a:extLst>
                  <a:ext uri="{96DAC541-7B7A-43D3-8B79-37D633B846F1}">
                    <asvg:svgBlip xmlns:asvg="http://schemas.microsoft.com/office/drawing/2016/SVG/main" r:embed="rId3"/>
                  </a:ext>
                </a:extLst>
              </a:blip>
              <a:stretch>
                <a:fillRect l="0" t="-51576" r="0" b="0"/>
              </a:stretch>
            </a:blipFill>
          </p:spPr>
        </p:sp>
      </p:grpSp>
      <p:sp>
        <p:nvSpPr>
          <p:cNvPr name="AutoShape 16" id="16"/>
          <p:cNvSpPr/>
          <p:nvPr/>
        </p:nvSpPr>
        <p:spPr>
          <a:xfrm rot="-10800000">
            <a:off x="12214536" y="1996808"/>
            <a:ext cx="4570949" cy="0"/>
          </a:xfrm>
          <a:prstGeom prst="line">
            <a:avLst/>
          </a:prstGeom>
          <a:ln cap="rnd" w="76200">
            <a:solidFill>
              <a:srgbClr val="D6029B"/>
            </a:solidFill>
            <a:prstDash val="sysDot"/>
            <a:headEnd type="none" len="sm" w="sm"/>
            <a:tailEnd type="none" len="sm" w="sm"/>
          </a:ln>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4E2C69"/>
        </a:soli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11607273" y="1028700"/>
            <a:ext cx="5652027" cy="11486331"/>
            <a:chOff x="0" y="0"/>
            <a:chExt cx="5001260" cy="10163810"/>
          </a:xfrm>
        </p:grpSpPr>
        <p:sp>
          <p:nvSpPr>
            <p:cNvPr name="Freeform 3" id="3"/>
            <p:cNvSpPr/>
            <p:nvPr/>
          </p:nvSpPr>
          <p:spPr>
            <a:xfrm flipH="false" flipV="false" rot="0">
              <a:off x="0" y="0"/>
              <a:ext cx="5000993" cy="10163632"/>
            </a:xfrm>
            <a:custGeom>
              <a:avLst/>
              <a:gdLst/>
              <a:ahLst/>
              <a:cxnLst/>
              <a:rect r="r" b="b" t="t" l="l"/>
              <a:pathLst>
                <a:path h="10163632" w="5000993">
                  <a:moveTo>
                    <a:pt x="0" y="0"/>
                  </a:moveTo>
                  <a:lnTo>
                    <a:pt x="5000993" y="0"/>
                  </a:lnTo>
                  <a:lnTo>
                    <a:pt x="5000993" y="10163632"/>
                  </a:lnTo>
                  <a:lnTo>
                    <a:pt x="0" y="10163632"/>
                  </a:lnTo>
                  <a:close/>
                </a:path>
              </a:pathLst>
            </a:custGeom>
            <a:blipFill>
              <a:blip r:embed="rId2"/>
              <a:stretch>
                <a:fillRect l="-45" t="0" r="-45" b="0"/>
              </a:stretch>
            </a:blipFill>
          </p:spPr>
        </p:sp>
        <p:sp>
          <p:nvSpPr>
            <p:cNvPr name="Freeform 4" id="4"/>
            <p:cNvSpPr/>
            <p:nvPr/>
          </p:nvSpPr>
          <p:spPr>
            <a:xfrm flipH="false" flipV="false" rot="0">
              <a:off x="338760" y="288798"/>
              <a:ext cx="4330776" cy="9398000"/>
            </a:xfrm>
            <a:custGeom>
              <a:avLst/>
              <a:gdLst/>
              <a:ahLst/>
              <a:cxnLst/>
              <a:rect r="r" b="b" t="t" l="l"/>
              <a:pathLst>
                <a:path h="9398000" w="4330776">
                  <a:moveTo>
                    <a:pt x="3894366" y="9398000"/>
                  </a:moveTo>
                  <a:lnTo>
                    <a:pt x="436410" y="9398000"/>
                  </a:lnTo>
                  <a:cubicBezTo>
                    <a:pt x="195389" y="9398000"/>
                    <a:pt x="0" y="9202610"/>
                    <a:pt x="0" y="8961590"/>
                  </a:cubicBezTo>
                  <a:lnTo>
                    <a:pt x="0" y="436410"/>
                  </a:lnTo>
                  <a:cubicBezTo>
                    <a:pt x="0" y="195390"/>
                    <a:pt x="195389" y="0"/>
                    <a:pt x="436410" y="0"/>
                  </a:cubicBezTo>
                  <a:lnTo>
                    <a:pt x="861580" y="0"/>
                  </a:lnTo>
                  <a:cubicBezTo>
                    <a:pt x="902373" y="0"/>
                    <a:pt x="935444" y="33071"/>
                    <a:pt x="935444" y="73863"/>
                  </a:cubicBezTo>
                  <a:lnTo>
                    <a:pt x="935444" y="73863"/>
                  </a:lnTo>
                  <a:cubicBezTo>
                    <a:pt x="935444" y="225019"/>
                    <a:pt x="1057745" y="347688"/>
                    <a:pt x="1208913" y="348120"/>
                  </a:cubicBezTo>
                  <a:lnTo>
                    <a:pt x="3105874" y="353619"/>
                  </a:lnTo>
                  <a:cubicBezTo>
                    <a:pt x="3257651" y="354063"/>
                    <a:pt x="3380930" y="231140"/>
                    <a:pt x="3380930" y="79362"/>
                  </a:cubicBezTo>
                  <a:lnTo>
                    <a:pt x="3380930" y="73863"/>
                  </a:lnTo>
                  <a:cubicBezTo>
                    <a:pt x="3380930" y="33071"/>
                    <a:pt x="3414001" y="0"/>
                    <a:pt x="3454794" y="0"/>
                  </a:cubicBezTo>
                  <a:lnTo>
                    <a:pt x="3894366" y="0"/>
                  </a:lnTo>
                  <a:cubicBezTo>
                    <a:pt x="4135387" y="0"/>
                    <a:pt x="4330776" y="195390"/>
                    <a:pt x="4330776" y="436410"/>
                  </a:cubicBezTo>
                  <a:lnTo>
                    <a:pt x="4330776" y="8961603"/>
                  </a:lnTo>
                  <a:cubicBezTo>
                    <a:pt x="4330776" y="9202610"/>
                    <a:pt x="4135387" y="9398000"/>
                    <a:pt x="3894366" y="9398000"/>
                  </a:cubicBezTo>
                  <a:close/>
                </a:path>
              </a:pathLst>
            </a:custGeom>
            <a:blipFill>
              <a:blip r:embed="rId3"/>
              <a:stretch>
                <a:fillRect l="-104298" t="-60604" r="-51000" b="-15976"/>
              </a:stretch>
            </a:blipFill>
          </p:spPr>
        </p:sp>
      </p:grpSp>
      <p:grpSp>
        <p:nvGrpSpPr>
          <p:cNvPr name="Group 5" id="5"/>
          <p:cNvGrpSpPr/>
          <p:nvPr/>
        </p:nvGrpSpPr>
        <p:grpSpPr>
          <a:xfrm rot="0">
            <a:off x="0" y="4814351"/>
            <a:ext cx="10241080" cy="2257785"/>
            <a:chOff x="0" y="0"/>
            <a:chExt cx="13654774" cy="3010380"/>
          </a:xfrm>
        </p:grpSpPr>
        <p:sp>
          <p:nvSpPr>
            <p:cNvPr name="AutoShape 6" id="6"/>
            <p:cNvSpPr/>
            <p:nvPr/>
          </p:nvSpPr>
          <p:spPr>
            <a:xfrm flipH="true">
              <a:off x="0" y="2991330"/>
              <a:ext cx="13654774" cy="0"/>
            </a:xfrm>
            <a:prstGeom prst="line">
              <a:avLst/>
            </a:prstGeom>
            <a:ln cap="rnd" w="38100">
              <a:solidFill>
                <a:srgbClr val="FFD200"/>
              </a:solidFill>
              <a:prstDash val="solid"/>
              <a:headEnd type="none" len="sm" w="sm"/>
              <a:tailEnd type="none" len="sm" w="sm"/>
            </a:ln>
          </p:spPr>
        </p:sp>
        <p:sp>
          <p:nvSpPr>
            <p:cNvPr name="TextBox 7" id="7"/>
            <p:cNvSpPr txBox="true"/>
            <p:nvPr/>
          </p:nvSpPr>
          <p:spPr>
            <a:xfrm rot="0">
              <a:off x="1728931" y="-219075"/>
              <a:ext cx="11925842" cy="2472085"/>
            </a:xfrm>
            <a:prstGeom prst="rect">
              <a:avLst/>
            </a:prstGeom>
          </p:spPr>
          <p:txBody>
            <a:bodyPr anchor="t" rtlCol="false" tIns="0" lIns="0" bIns="0" rIns="0">
              <a:spAutoFit/>
            </a:bodyPr>
            <a:lstStyle/>
            <a:p>
              <a:pPr algn="ctr">
                <a:lnSpc>
                  <a:spcPts val="15538"/>
                </a:lnSpc>
                <a:spcBef>
                  <a:spcPct val="0"/>
                </a:spcBef>
              </a:pPr>
              <a:r>
                <a:rPr lang="en-US" sz="11099" spc="-221">
                  <a:solidFill>
                    <a:srgbClr val="FFFFFF"/>
                  </a:solidFill>
                  <a:latin typeface="Fira Sans Medium"/>
                </a:rPr>
                <a:t>Features</a:t>
              </a:r>
            </a:p>
          </p:txBody>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18666"/>
            </a:stretch>
          </a:blipFill>
        </p:spPr>
      </p:sp>
      <p:grpSp>
        <p:nvGrpSpPr>
          <p:cNvPr name="Group 3" id="3"/>
          <p:cNvGrpSpPr/>
          <p:nvPr/>
        </p:nvGrpSpPr>
        <p:grpSpPr>
          <a:xfrm rot="-10800000">
            <a:off x="1814333" y="-307377"/>
            <a:ext cx="8391516" cy="7267836"/>
            <a:chOff x="0" y="0"/>
            <a:chExt cx="6202680" cy="5372100"/>
          </a:xfrm>
        </p:grpSpPr>
        <p:sp>
          <p:nvSpPr>
            <p:cNvPr name="Freeform 4" id="4"/>
            <p:cNvSpPr/>
            <p:nvPr/>
          </p:nvSpPr>
          <p:spPr>
            <a:xfrm flipH="false" flipV="false" rot="0">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D6029B"/>
            </a:solidFill>
          </p:spPr>
        </p:sp>
      </p:grpSp>
      <p:grpSp>
        <p:nvGrpSpPr>
          <p:cNvPr name="Group 5" id="5"/>
          <p:cNvGrpSpPr/>
          <p:nvPr/>
        </p:nvGrpSpPr>
        <p:grpSpPr>
          <a:xfrm rot="-10800000">
            <a:off x="8082151" y="3326541"/>
            <a:ext cx="8391516" cy="7267836"/>
            <a:chOff x="0" y="0"/>
            <a:chExt cx="6202680" cy="5372100"/>
          </a:xfrm>
        </p:grpSpPr>
        <p:sp>
          <p:nvSpPr>
            <p:cNvPr name="Freeform 6" id="6"/>
            <p:cNvSpPr/>
            <p:nvPr/>
          </p:nvSpPr>
          <p:spPr>
            <a:xfrm flipH="false" flipV="false" rot="0">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4E2C69"/>
            </a:solidFill>
          </p:spPr>
        </p:sp>
      </p:grpSp>
      <p:grpSp>
        <p:nvGrpSpPr>
          <p:cNvPr name="Group 7" id="7"/>
          <p:cNvGrpSpPr/>
          <p:nvPr/>
        </p:nvGrpSpPr>
        <p:grpSpPr>
          <a:xfrm rot="0">
            <a:off x="3109247" y="1477847"/>
            <a:ext cx="5801689" cy="3697387"/>
            <a:chOff x="0" y="0"/>
            <a:chExt cx="7735585" cy="4929849"/>
          </a:xfrm>
        </p:grpSpPr>
        <p:sp>
          <p:nvSpPr>
            <p:cNvPr name="TextBox 8" id="8"/>
            <p:cNvSpPr txBox="true"/>
            <p:nvPr/>
          </p:nvSpPr>
          <p:spPr>
            <a:xfrm rot="0">
              <a:off x="0" y="-9525"/>
              <a:ext cx="7735585" cy="1431925"/>
            </a:xfrm>
            <a:prstGeom prst="rect">
              <a:avLst/>
            </a:prstGeom>
          </p:spPr>
          <p:txBody>
            <a:bodyPr anchor="t" rtlCol="false" tIns="0" lIns="0" bIns="0" rIns="0">
              <a:spAutoFit/>
            </a:bodyPr>
            <a:lstStyle/>
            <a:p>
              <a:pPr algn="ctr">
                <a:lnSpc>
                  <a:spcPts val="4200"/>
                </a:lnSpc>
              </a:pPr>
            </a:p>
            <a:p>
              <a:pPr algn="ctr">
                <a:lnSpc>
                  <a:spcPts val="4200"/>
                </a:lnSpc>
              </a:pPr>
              <a:r>
                <a:rPr lang="en-US" sz="3500" spc="105">
                  <a:solidFill>
                    <a:srgbClr val="FFFFFF"/>
                  </a:solidFill>
                  <a:latin typeface="Fira Sans Semi-Bold"/>
                </a:rPr>
                <a:t>Intuitive User Interface</a:t>
              </a:r>
            </a:p>
          </p:txBody>
        </p:sp>
        <p:sp>
          <p:nvSpPr>
            <p:cNvPr name="TextBox 9" id="9"/>
            <p:cNvSpPr txBox="true"/>
            <p:nvPr/>
          </p:nvSpPr>
          <p:spPr>
            <a:xfrm rot="0">
              <a:off x="0" y="1832531"/>
              <a:ext cx="7735585" cy="3097318"/>
            </a:xfrm>
            <a:prstGeom prst="rect">
              <a:avLst/>
            </a:prstGeom>
          </p:spPr>
          <p:txBody>
            <a:bodyPr anchor="t" rtlCol="false" tIns="0" lIns="0" bIns="0" rIns="0">
              <a:spAutoFit/>
            </a:bodyPr>
            <a:lstStyle/>
            <a:p>
              <a:pPr algn="ctr">
                <a:lnSpc>
                  <a:spcPts val="3079"/>
                </a:lnSpc>
              </a:pPr>
            </a:p>
            <a:p>
              <a:pPr algn="ctr">
                <a:lnSpc>
                  <a:spcPts val="3079"/>
                </a:lnSpc>
              </a:pPr>
              <a:r>
                <a:rPr lang="en-US" sz="2199" spc="10">
                  <a:solidFill>
                    <a:srgbClr val="FFFFFF"/>
                  </a:solidFill>
                  <a:latin typeface="Fira Sans"/>
                </a:rPr>
                <a:t>Bidnevent offers a visually appealing and easy-to-navigate interface crafted using HTML and CSS, ensuring a seamless user experience.</a:t>
              </a:r>
            </a:p>
            <a:p>
              <a:pPr algn="ctr">
                <a:lnSpc>
                  <a:spcPts val="3079"/>
                </a:lnSpc>
              </a:pPr>
            </a:p>
          </p:txBody>
        </p:sp>
      </p:grpSp>
      <p:grpSp>
        <p:nvGrpSpPr>
          <p:cNvPr name="Group 10" id="10"/>
          <p:cNvGrpSpPr/>
          <p:nvPr/>
        </p:nvGrpSpPr>
        <p:grpSpPr>
          <a:xfrm rot="0">
            <a:off x="10051622" y="5964253"/>
            <a:ext cx="4452574" cy="1992412"/>
            <a:chOff x="0" y="0"/>
            <a:chExt cx="5936765" cy="2656549"/>
          </a:xfrm>
        </p:grpSpPr>
        <p:sp>
          <p:nvSpPr>
            <p:cNvPr name="TextBox 11" id="11"/>
            <p:cNvSpPr txBox="true"/>
            <p:nvPr/>
          </p:nvSpPr>
          <p:spPr>
            <a:xfrm rot="0">
              <a:off x="0" y="-9525"/>
              <a:ext cx="5936765" cy="720725"/>
            </a:xfrm>
            <a:prstGeom prst="rect">
              <a:avLst/>
            </a:prstGeom>
          </p:spPr>
          <p:txBody>
            <a:bodyPr anchor="t" rtlCol="false" tIns="0" lIns="0" bIns="0" rIns="0">
              <a:spAutoFit/>
            </a:bodyPr>
            <a:lstStyle/>
            <a:p>
              <a:pPr algn="ctr">
                <a:lnSpc>
                  <a:spcPts val="4200"/>
                </a:lnSpc>
              </a:pPr>
              <a:r>
                <a:rPr lang="en-US" sz="3500" spc="105">
                  <a:solidFill>
                    <a:srgbClr val="FFFFFF"/>
                  </a:solidFill>
                  <a:latin typeface="Fira Sans Semi-Bold"/>
                </a:rPr>
                <a:t>Event Categories</a:t>
              </a:r>
            </a:p>
          </p:txBody>
        </p:sp>
        <p:sp>
          <p:nvSpPr>
            <p:cNvPr name="TextBox 12" id="12"/>
            <p:cNvSpPr txBox="true"/>
            <p:nvPr/>
          </p:nvSpPr>
          <p:spPr>
            <a:xfrm rot="0">
              <a:off x="0" y="1121331"/>
              <a:ext cx="5936765" cy="1535218"/>
            </a:xfrm>
            <a:prstGeom prst="rect">
              <a:avLst/>
            </a:prstGeom>
          </p:spPr>
          <p:txBody>
            <a:bodyPr anchor="t" rtlCol="false" tIns="0" lIns="0" bIns="0" rIns="0">
              <a:spAutoFit/>
            </a:bodyPr>
            <a:lstStyle/>
            <a:p>
              <a:pPr algn="ctr">
                <a:lnSpc>
                  <a:spcPts val="3079"/>
                </a:lnSpc>
              </a:pPr>
              <a:r>
                <a:rPr lang="en-US" sz="2199" spc="10">
                  <a:solidFill>
                    <a:srgbClr val="FFFFFF"/>
                  </a:solidFill>
                  <a:latin typeface="Fira Sans Light"/>
                </a:rPr>
                <a:t>Events are systematically categorized to simplify the event selection process for users..</a:t>
              </a:r>
            </a:p>
          </p:txBody>
        </p:sp>
      </p:gr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18666"/>
            </a:stretch>
          </a:blipFill>
        </p:spPr>
      </p:sp>
      <p:grpSp>
        <p:nvGrpSpPr>
          <p:cNvPr name="Group 3" id="3"/>
          <p:cNvGrpSpPr/>
          <p:nvPr/>
        </p:nvGrpSpPr>
        <p:grpSpPr>
          <a:xfrm rot="-10800000">
            <a:off x="1814333" y="-307377"/>
            <a:ext cx="8391516" cy="7267836"/>
            <a:chOff x="0" y="0"/>
            <a:chExt cx="6202680" cy="5372100"/>
          </a:xfrm>
        </p:grpSpPr>
        <p:sp>
          <p:nvSpPr>
            <p:cNvPr name="Freeform 4" id="4"/>
            <p:cNvSpPr/>
            <p:nvPr/>
          </p:nvSpPr>
          <p:spPr>
            <a:xfrm flipH="false" flipV="false" rot="0">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D6029B"/>
            </a:solidFill>
          </p:spPr>
        </p:sp>
      </p:grpSp>
      <p:grpSp>
        <p:nvGrpSpPr>
          <p:cNvPr name="Group 5" id="5"/>
          <p:cNvGrpSpPr/>
          <p:nvPr/>
        </p:nvGrpSpPr>
        <p:grpSpPr>
          <a:xfrm rot="-10800000">
            <a:off x="8082151" y="3326541"/>
            <a:ext cx="8391516" cy="7267836"/>
            <a:chOff x="0" y="0"/>
            <a:chExt cx="6202680" cy="5372100"/>
          </a:xfrm>
        </p:grpSpPr>
        <p:sp>
          <p:nvSpPr>
            <p:cNvPr name="Freeform 6" id="6"/>
            <p:cNvSpPr/>
            <p:nvPr/>
          </p:nvSpPr>
          <p:spPr>
            <a:xfrm flipH="false" flipV="false" rot="0">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4E2C69"/>
            </a:solidFill>
          </p:spPr>
        </p:sp>
      </p:grpSp>
      <p:grpSp>
        <p:nvGrpSpPr>
          <p:cNvPr name="Group 7" id="7"/>
          <p:cNvGrpSpPr/>
          <p:nvPr/>
        </p:nvGrpSpPr>
        <p:grpSpPr>
          <a:xfrm rot="0">
            <a:off x="3109247" y="1744547"/>
            <a:ext cx="5801689" cy="3163987"/>
            <a:chOff x="0" y="0"/>
            <a:chExt cx="7735585" cy="4218649"/>
          </a:xfrm>
        </p:grpSpPr>
        <p:sp>
          <p:nvSpPr>
            <p:cNvPr name="TextBox 8" id="8"/>
            <p:cNvSpPr txBox="true"/>
            <p:nvPr/>
          </p:nvSpPr>
          <p:spPr>
            <a:xfrm rot="0">
              <a:off x="0" y="-9525"/>
              <a:ext cx="7735585" cy="720725"/>
            </a:xfrm>
            <a:prstGeom prst="rect">
              <a:avLst/>
            </a:prstGeom>
          </p:spPr>
          <p:txBody>
            <a:bodyPr anchor="t" rtlCol="false" tIns="0" lIns="0" bIns="0" rIns="0">
              <a:spAutoFit/>
            </a:bodyPr>
            <a:lstStyle/>
            <a:p>
              <a:pPr algn="ctr">
                <a:lnSpc>
                  <a:spcPts val="4200"/>
                </a:lnSpc>
              </a:pPr>
              <a:r>
                <a:rPr lang="en-US" sz="3500" spc="105">
                  <a:solidFill>
                    <a:srgbClr val="FFFFFF"/>
                  </a:solidFill>
                  <a:latin typeface="Fira Sans Semi-Bold"/>
                </a:rPr>
                <a:t>Vendor Bidding</a:t>
              </a:r>
            </a:p>
          </p:txBody>
        </p:sp>
        <p:sp>
          <p:nvSpPr>
            <p:cNvPr name="TextBox 9" id="9"/>
            <p:cNvSpPr txBox="true"/>
            <p:nvPr/>
          </p:nvSpPr>
          <p:spPr>
            <a:xfrm rot="0">
              <a:off x="0" y="1121331"/>
              <a:ext cx="7735585" cy="3097318"/>
            </a:xfrm>
            <a:prstGeom prst="rect">
              <a:avLst/>
            </a:prstGeom>
          </p:spPr>
          <p:txBody>
            <a:bodyPr anchor="t" rtlCol="false" tIns="0" lIns="0" bIns="0" rIns="0">
              <a:spAutoFit/>
            </a:bodyPr>
            <a:lstStyle/>
            <a:p>
              <a:pPr algn="ctr">
                <a:lnSpc>
                  <a:spcPts val="3079"/>
                </a:lnSpc>
              </a:pPr>
            </a:p>
            <a:p>
              <a:pPr algn="ctr">
                <a:lnSpc>
                  <a:spcPts val="3079"/>
                </a:lnSpc>
              </a:pPr>
              <a:r>
                <a:rPr lang="en-US" sz="2199" spc="10">
                  <a:solidFill>
                    <a:srgbClr val="FFFFFF"/>
                  </a:solidFill>
                  <a:latin typeface="Fira Sans"/>
                </a:rPr>
                <a:t>Vendors can competitively bid on listed events, promoting fair competition and diverse services for event organizers.</a:t>
              </a:r>
            </a:p>
            <a:p>
              <a:pPr algn="ctr">
                <a:lnSpc>
                  <a:spcPts val="3079"/>
                </a:lnSpc>
              </a:pPr>
            </a:p>
            <a:p>
              <a:pPr algn="ctr">
                <a:lnSpc>
                  <a:spcPts val="3079"/>
                </a:lnSpc>
              </a:pPr>
            </a:p>
          </p:txBody>
        </p:sp>
      </p:grpSp>
      <p:grpSp>
        <p:nvGrpSpPr>
          <p:cNvPr name="Group 10" id="10"/>
          <p:cNvGrpSpPr/>
          <p:nvPr/>
        </p:nvGrpSpPr>
        <p:grpSpPr>
          <a:xfrm rot="0">
            <a:off x="10051622" y="5111766"/>
            <a:ext cx="4452574" cy="3697387"/>
            <a:chOff x="0" y="0"/>
            <a:chExt cx="5936765" cy="4929849"/>
          </a:xfrm>
        </p:grpSpPr>
        <p:sp>
          <p:nvSpPr>
            <p:cNvPr name="TextBox 11" id="11"/>
            <p:cNvSpPr txBox="true"/>
            <p:nvPr/>
          </p:nvSpPr>
          <p:spPr>
            <a:xfrm rot="0">
              <a:off x="0" y="-9525"/>
              <a:ext cx="5936765" cy="1431925"/>
            </a:xfrm>
            <a:prstGeom prst="rect">
              <a:avLst/>
            </a:prstGeom>
          </p:spPr>
          <p:txBody>
            <a:bodyPr anchor="t" rtlCol="false" tIns="0" lIns="0" bIns="0" rIns="0">
              <a:spAutoFit/>
            </a:bodyPr>
            <a:lstStyle/>
            <a:p>
              <a:pPr algn="ctr">
                <a:lnSpc>
                  <a:spcPts val="4200"/>
                </a:lnSpc>
              </a:pPr>
              <a:r>
                <a:rPr lang="en-US" sz="3500" spc="105">
                  <a:solidFill>
                    <a:srgbClr val="FFFFFF"/>
                  </a:solidFill>
                  <a:latin typeface="Fira Sans Semi-Bold"/>
                </a:rPr>
                <a:t>Customized Packages</a:t>
              </a:r>
            </a:p>
          </p:txBody>
        </p:sp>
        <p:sp>
          <p:nvSpPr>
            <p:cNvPr name="TextBox 12" id="12"/>
            <p:cNvSpPr txBox="true"/>
            <p:nvPr/>
          </p:nvSpPr>
          <p:spPr>
            <a:xfrm rot="0">
              <a:off x="0" y="1832531"/>
              <a:ext cx="5936765" cy="3097318"/>
            </a:xfrm>
            <a:prstGeom prst="rect">
              <a:avLst/>
            </a:prstGeom>
          </p:spPr>
          <p:txBody>
            <a:bodyPr anchor="t" rtlCol="false" tIns="0" lIns="0" bIns="0" rIns="0">
              <a:spAutoFit/>
            </a:bodyPr>
            <a:lstStyle/>
            <a:p>
              <a:pPr algn="ctr">
                <a:lnSpc>
                  <a:spcPts val="3079"/>
                </a:lnSpc>
              </a:pPr>
              <a:r>
                <a:rPr lang="en-US" sz="2199" spc="10">
                  <a:solidFill>
                    <a:srgbClr val="FFFFFF"/>
                  </a:solidFill>
                  <a:latin typeface="Fira Sans Light"/>
                </a:rPr>
                <a:t>Bidnevent provides a platform for event organizers to create personalized event packages tailored to their specific requirements.</a:t>
              </a:r>
            </a:p>
            <a:p>
              <a:pPr algn="ctr">
                <a:lnSpc>
                  <a:spcPts val="3079"/>
                </a:lnSpc>
              </a:pP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DAF1XLjKlvM</dc:identifier>
  <dcterms:modified xsi:type="dcterms:W3CDTF">2011-08-01T06:04:30Z</dcterms:modified>
  <cp:revision>1</cp:revision>
  <dc:title>Mini Project Presentation</dc:title>
</cp:coreProperties>
</file>

<file path=docProps/thumbnail.jpeg>
</file>